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4" r:id="rId22"/>
    <p:sldId id="273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snH8WX1MH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zzXPkAdQX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 Begins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summary of what you probably already know…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64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98" y="157767"/>
            <a:ext cx="10396882" cy="1151965"/>
          </a:xfrm>
        </p:spPr>
        <p:txBody>
          <a:bodyPr>
            <a:normAutofit/>
          </a:bodyPr>
          <a:lstStyle/>
          <a:p>
            <a:r>
              <a:rPr lang="en-US" b="1" dirty="0"/>
              <a:t>July 28, </a:t>
            </a:r>
            <a:r>
              <a:rPr lang="en-US" b="1" dirty="0" smtClean="0"/>
              <a:t>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0798" y="1081825"/>
            <a:ext cx="11021095" cy="4571999"/>
          </a:xfrm>
        </p:spPr>
        <p:txBody>
          <a:bodyPr>
            <a:normAutofit/>
          </a:bodyPr>
          <a:lstStyle/>
          <a:p>
            <a:r>
              <a:rPr lang="en-US" sz="3200" dirty="0"/>
              <a:t>Austria-Hungary declared war against Serbia</a:t>
            </a:r>
          </a:p>
          <a:p>
            <a:pPr lvl="0"/>
            <a:r>
              <a:rPr lang="en-US" sz="3200" dirty="0" smtClean="0"/>
              <a:t>Serbia </a:t>
            </a:r>
            <a:r>
              <a:rPr lang="en-US" sz="3200" dirty="0"/>
              <a:t>refused to apologize and did not meet all of Austria-Hungary’s demands</a:t>
            </a:r>
          </a:p>
          <a:p>
            <a:pPr lvl="0"/>
            <a:r>
              <a:rPr lang="en-US" sz="3200" dirty="0"/>
              <a:t>Agreement to demands would have challenged Serbia’s sovereignty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C00000"/>
                </a:solidFill>
              </a:rPr>
              <a:t>The </a:t>
            </a:r>
            <a:r>
              <a:rPr lang="en-US" sz="3200" dirty="0">
                <a:solidFill>
                  <a:srgbClr val="C00000"/>
                </a:solidFill>
              </a:rPr>
              <a:t>ALLIANCE SYSTEM pulled one nation after another into the conflict (Entanglement</a:t>
            </a:r>
            <a:r>
              <a:rPr lang="en-US" sz="3200" dirty="0" smtClean="0">
                <a:solidFill>
                  <a:srgbClr val="C00000"/>
                </a:solidFill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36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ourism-review.com/temp/article_zoom_1718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106" y="201544"/>
            <a:ext cx="8204990" cy="60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842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Horrible Histories 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Causes of WWI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www.youtube.com/watch?v=tsnH8WX1MHY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094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July 30, 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129" y="1837765"/>
            <a:ext cx="10394707" cy="3635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Russia </a:t>
            </a:r>
            <a:r>
              <a:rPr lang="en-US" sz="2800" dirty="0"/>
              <a:t>promised to protect Serbia,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so </a:t>
            </a:r>
            <a:r>
              <a:rPr lang="en-US" sz="2800" dirty="0"/>
              <a:t>they started mobilizing their </a:t>
            </a:r>
            <a:r>
              <a:rPr lang="en-US" sz="2800" dirty="0" smtClean="0"/>
              <a:t>troops </a:t>
            </a:r>
          </a:p>
          <a:p>
            <a:pPr lvl="0"/>
            <a:r>
              <a:rPr lang="en-US" sz="2800" dirty="0" smtClean="0"/>
              <a:t>Called </a:t>
            </a:r>
            <a:r>
              <a:rPr lang="en-US" sz="2800" dirty="0"/>
              <a:t>for the end of </a:t>
            </a:r>
            <a:r>
              <a:rPr lang="en-US" sz="2800" dirty="0" smtClean="0"/>
              <a:t>mobilization</a:t>
            </a:r>
          </a:p>
          <a:p>
            <a:pPr marL="0" lv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of Russian troops, they refused and France (who was allied with Russia) started mobilizing their troops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823" y="170852"/>
            <a:ext cx="4471339" cy="3628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065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August 1, </a:t>
            </a:r>
            <a:r>
              <a:rPr lang="en-US" b="1" dirty="0" smtClean="0"/>
              <a:t>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6875" y="1837765"/>
            <a:ext cx="10835808" cy="3790484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Germany obligated to support Austria-Hungary declared war on Russia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(</a:t>
            </a:r>
            <a:r>
              <a:rPr lang="en-US" sz="3600" dirty="0"/>
              <a:t>did not want to be trapped in between France and Russia</a:t>
            </a:r>
            <a:r>
              <a:rPr lang="en-US" sz="3600" dirty="0" smtClean="0"/>
              <a:t>)</a:t>
            </a:r>
          </a:p>
          <a:p>
            <a:r>
              <a:rPr lang="en-US" sz="3600" dirty="0"/>
              <a:t>Italy declares its neutrality.</a:t>
            </a:r>
          </a:p>
          <a:p>
            <a:r>
              <a:rPr lang="en-US" sz="3600" dirty="0"/>
              <a:t>Germany and the Ottoman Empire sign a secret alliance treaty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233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2" y="170645"/>
            <a:ext cx="10396882" cy="1151965"/>
          </a:xfrm>
        </p:spPr>
        <p:txBody>
          <a:bodyPr>
            <a:normAutofit/>
          </a:bodyPr>
          <a:lstStyle/>
          <a:p>
            <a:r>
              <a:rPr lang="en-US" b="1" dirty="0"/>
              <a:t>August </a:t>
            </a:r>
            <a:r>
              <a:rPr lang="en-US" b="1" dirty="0" smtClean="0"/>
              <a:t>3-4, 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3488" y="1493950"/>
            <a:ext cx="10707020" cy="388063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Germany declared war on France which was Russia’s ally</a:t>
            </a:r>
          </a:p>
          <a:p>
            <a:pPr marL="0" lvl="0" indent="0">
              <a:buNone/>
            </a:pPr>
            <a:r>
              <a:rPr lang="en-US" sz="3200" dirty="0" smtClean="0"/>
              <a:t> because they Believed </a:t>
            </a:r>
            <a:r>
              <a:rPr lang="en-US" sz="3200" dirty="0"/>
              <a:t>they needed to strike first</a:t>
            </a:r>
          </a:p>
          <a:p>
            <a:r>
              <a:rPr lang="en-US" sz="3200" dirty="0"/>
              <a:t>Belgium does not allow German arms through to the French border</a:t>
            </a:r>
          </a:p>
          <a:p>
            <a:r>
              <a:rPr lang="en-US" sz="3200" dirty="0"/>
              <a:t>After Germany invaded Belgium, Britain (protector) declared war </a:t>
            </a:r>
            <a:r>
              <a:rPr lang="en-US" sz="3200" dirty="0" smtClean="0"/>
              <a:t>on Germany </a:t>
            </a:r>
            <a:r>
              <a:rPr lang="en-US" sz="3200" dirty="0"/>
              <a:t>and Austria-Hungary.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78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31" y="132009"/>
            <a:ext cx="10396882" cy="1151965"/>
          </a:xfrm>
        </p:spPr>
        <p:txBody>
          <a:bodyPr/>
          <a:lstStyle/>
          <a:p>
            <a:r>
              <a:rPr lang="en-US" dirty="0" smtClean="0"/>
              <a:t>The Schlieffen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890" y="1068946"/>
            <a:ext cx="7624292" cy="5203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761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" y="115957"/>
            <a:ext cx="10396882" cy="1151965"/>
          </a:xfrm>
        </p:spPr>
        <p:txBody>
          <a:bodyPr/>
          <a:lstStyle/>
          <a:p>
            <a:r>
              <a:rPr lang="en-US" dirty="0" smtClean="0"/>
              <a:t>The Schlieffen plan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35227" y="1293843"/>
            <a:ext cx="1134717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Germany invaded Belgium following a strategy known as the 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Schlieffen Plan: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argued that if war took place it was vital that France was quickly defeated.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If this happened, Britain and Russia would be unwilling to carry on fighting.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Schlieffen calculated that it would take Russia six weeks to organize its large army for an attack on Germany.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Therefore, it was extremely important to force France to surrender before Russia was ready to use all its forces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96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begins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3372" y="1591544"/>
            <a:ext cx="1154008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German forces swept across Belgium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Allies retreated to the Marne River in France where they stopped 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invasion in September 1914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Both sides began to “dig in” in preparation for a long siege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German soldiers occupied one set of trenches, Allied soldiers the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other</a:t>
            </a:r>
            <a:r>
              <a:rPr lang="en-US" sz="3200" b="1" cap="none" dirty="0"/>
              <a:t> </a:t>
            </a:r>
            <a:r>
              <a:rPr lang="en-US" sz="3200" b="1" cap="none" dirty="0" smtClean="0"/>
              <a:t>and </a:t>
            </a:r>
            <a:r>
              <a:rPr lang="en-US" sz="3200" b="1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etween the trenches was called “no man’s land”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813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Horrible Histories 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The British Trenches</a:t>
            </a:r>
          </a:p>
          <a:p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www.youtube.com/watch?v=qzzXPkAdQXQ</a:t>
            </a:r>
            <a:endParaRPr lang="en-US" sz="4000" dirty="0" smtClean="0"/>
          </a:p>
          <a:p>
            <a:r>
              <a:rPr lang="en-US" sz="4000" dirty="0" smtClean="0"/>
              <a:t>What other countries were mentioned fighting with the </a:t>
            </a:r>
            <a:r>
              <a:rPr lang="en-US" sz="4000" dirty="0" err="1" smtClean="0"/>
              <a:t>british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10109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608" y="1558344"/>
            <a:ext cx="10719900" cy="3816242"/>
          </a:xfrm>
        </p:spPr>
        <p:txBody>
          <a:bodyPr/>
          <a:lstStyle/>
          <a:p>
            <a:pPr lvl="0"/>
            <a:r>
              <a:rPr lang="en-US" sz="3200" dirty="0" smtClean="0"/>
              <a:t>Explain </a:t>
            </a:r>
            <a:r>
              <a:rPr lang="en-US" sz="3200" dirty="0"/>
              <a:t>the causes of World War I.</a:t>
            </a:r>
          </a:p>
          <a:p>
            <a:pPr lvl="0"/>
            <a:r>
              <a:rPr lang="en-US" sz="3200" dirty="0"/>
              <a:t>Discuss the impact new technology had on warfare.</a:t>
            </a:r>
          </a:p>
          <a:p>
            <a:pPr lvl="0"/>
            <a:r>
              <a:rPr lang="en-US" sz="3200" dirty="0"/>
              <a:t>Identify members of the Triple Entente (allied powers) and Triple Alliance (central </a:t>
            </a:r>
            <a:r>
              <a:rPr lang="en-US" sz="3200" dirty="0" smtClean="0"/>
              <a:t>powers) </a:t>
            </a:r>
            <a:r>
              <a:rPr lang="en-US" sz="3200" dirty="0"/>
              <a:t>and determine the difference between the two.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465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31" y="90474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Trench</a:t>
            </a:r>
            <a:br>
              <a:rPr lang="en-US" dirty="0" smtClean="0"/>
            </a:br>
            <a:r>
              <a:rPr lang="en-US" dirty="0" smtClean="0"/>
              <a:t> Warfare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0625" y="0"/>
            <a:ext cx="8628845" cy="6413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559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odayifoundout.com/wp-content/uploads/2010/01/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53" y="0"/>
            <a:ext cx="8909941" cy="63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85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206062"/>
            <a:ext cx="10850863" cy="16317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Industrialization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Modern Warfare and new technology </a:t>
            </a:r>
            <a:r>
              <a:rPr lang="en-US" b="1" dirty="0">
                <a:sym typeface="Wingdings" panose="05000000000000000000" pitchFamily="2" charset="2"/>
              </a:rPr>
              <a:t>slaughter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1972" y="1837765"/>
            <a:ext cx="10882648" cy="3713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machine </a:t>
            </a:r>
            <a:r>
              <a:rPr lang="en-US" sz="2800" dirty="0"/>
              <a:t>guns, hand grenades, artillery shells, </a:t>
            </a:r>
            <a:r>
              <a:rPr lang="en-US" sz="2800" dirty="0" smtClean="0"/>
              <a:t>airplanes, tanks, zeppelins, poisonous </a:t>
            </a:r>
            <a:r>
              <a:rPr lang="en-US" sz="2800" dirty="0"/>
              <a:t>gases </a:t>
            </a:r>
            <a:r>
              <a:rPr lang="en-US" sz="2800" dirty="0" smtClean="0"/>
              <a:t> and other new technologies changed how war was fought forever, and resulted in unimaginable slaughter when combined with trench warfare. This led to a:</a:t>
            </a:r>
            <a:endParaRPr lang="en-US" sz="2800" dirty="0"/>
          </a:p>
          <a:p>
            <a:r>
              <a:rPr lang="en-US" sz="2800" u="sng" dirty="0"/>
              <a:t>War of Attrition: </a:t>
            </a:r>
            <a:r>
              <a:rPr lang="en-US" sz="2800" dirty="0"/>
              <a:t>a war where each side tried to wear down the enemy gradually by inflicting enormous losses.</a:t>
            </a:r>
          </a:p>
        </p:txBody>
      </p:sp>
    </p:spTree>
    <p:extLst>
      <p:ext uri="{BB962C8B-B14F-4D97-AF65-F5344CB8AC3E}">
        <p14:creationId xmlns:p14="http://schemas.microsoft.com/office/powerpoint/2010/main" xmlns="" val="1027301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Horrible Histories 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Life in the Trenches</a:t>
            </a:r>
          </a:p>
          <a:p>
            <a:r>
              <a:rPr lang="en-US" sz="3600" dirty="0" smtClean="0"/>
              <a:t>Winter in the Trenches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27190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WWI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23978" y="1806987"/>
            <a:ext cx="1132052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4 long-term causes of WWI: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Nationalism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Imperialism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Militarism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Alliance system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439" y="685800"/>
            <a:ext cx="4759156" cy="4056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923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6" y="0"/>
            <a:ext cx="10396882" cy="1151965"/>
          </a:xfrm>
        </p:spPr>
        <p:txBody>
          <a:bodyPr/>
          <a:lstStyle/>
          <a:p>
            <a:r>
              <a:rPr lang="en-US" dirty="0" smtClean="0"/>
              <a:t>Breaking down the causes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78296" y="1285537"/>
            <a:ext cx="1105511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Nationalism: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the devotion to the interests and culture of one’s nation,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which </a:t>
            </a:r>
            <a:r>
              <a:rPr lang="en-US" sz="3200" cap="none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ften led to competitive and antagonistic rivalries among different nations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Imperialism: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the policy in which stronger nations extend their economic, political, or military control over weaker territories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Militarism: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the development of armed forces and their use as a tool of diplomacy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Alliance system: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formal agreement or union between nations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65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1" t="25546" r="5626"/>
          <a:stretch>
            <a:fillRect/>
          </a:stretch>
        </p:blipFill>
        <p:spPr bwMode="auto">
          <a:xfrm>
            <a:off x="128789" y="386366"/>
            <a:ext cx="6967985" cy="478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s3.hubimg.com/u/6115522_f5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835" y="128789"/>
            <a:ext cx="4506332" cy="6264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3643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46" y="222161"/>
            <a:ext cx="10396882" cy="1151965"/>
          </a:xfrm>
        </p:spPr>
        <p:txBody>
          <a:bodyPr/>
          <a:lstStyle/>
          <a:p>
            <a:r>
              <a:rPr lang="en-US" dirty="0" smtClean="0"/>
              <a:t>The alliances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70646" y="1165019"/>
            <a:ext cx="1161674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Triple Entente (Allies):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France, Britain, Russia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Triple Alliance 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(Central Powers):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Germany, 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Austria-Hungary, Italy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Alliances provided international security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, or did they?!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755" y="222161"/>
            <a:ext cx="5666704" cy="4324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713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 leads to war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60399" y="1691699"/>
            <a:ext cx="1144768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Balkan Peninsula was known as “the powder keg of Europe.”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Europe’s leading powers had interest in the area: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Russia wanted access to the Mediterranean Sea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Germany wanted a rail link to the Ottoman Empire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Austria-Hungary accused Serbia of subverting its rule over Bosnian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(Serbs encouraging Bosnian resistance to Austria-Hungry rule)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7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31" y="45771"/>
            <a:ext cx="10396882" cy="1151965"/>
          </a:xfrm>
        </p:spPr>
        <p:txBody>
          <a:bodyPr/>
          <a:lstStyle/>
          <a:p>
            <a:r>
              <a:rPr lang="en-US" b="1" dirty="0"/>
              <a:t>June 28, 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3336" y="1197736"/>
            <a:ext cx="10797172" cy="4176850"/>
          </a:xfrm>
        </p:spPr>
        <p:txBody>
          <a:bodyPr>
            <a:noAutofit/>
          </a:bodyPr>
          <a:lstStyle/>
          <a:p>
            <a:r>
              <a:rPr lang="en-US" sz="2800" dirty="0"/>
              <a:t>Archduke Franz Ferdinand heir to the Austrian </a:t>
            </a:r>
            <a:r>
              <a:rPr lang="en-US" sz="2800" dirty="0" smtClean="0"/>
              <a:t>throne, </a:t>
            </a:r>
            <a:r>
              <a:rPr lang="en-US" sz="2800" dirty="0"/>
              <a:t>visited the Bosnian capital Sarajevo. </a:t>
            </a:r>
          </a:p>
          <a:p>
            <a:r>
              <a:rPr lang="en-US" sz="2800" dirty="0"/>
              <a:t>While driving through the city a Serbian nationalist </a:t>
            </a:r>
            <a:r>
              <a:rPr lang="en-US" sz="2800" dirty="0" err="1"/>
              <a:t>Gavrilo</a:t>
            </a:r>
            <a:r>
              <a:rPr lang="en-US" sz="2800" dirty="0"/>
              <a:t> </a:t>
            </a:r>
            <a:r>
              <a:rPr lang="en-US" sz="2800" dirty="0" err="1"/>
              <a:t>Princip</a:t>
            </a:r>
            <a:r>
              <a:rPr lang="en-US" sz="2800" dirty="0"/>
              <a:t> stepped from the crowd and shot the Archduke and his wife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err="1"/>
              <a:t>Princip</a:t>
            </a:r>
            <a:r>
              <a:rPr lang="en-US" sz="2800" dirty="0"/>
              <a:t> was a member of the Black Hand (organization promoting Serbian nationalism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Assassination began a domino effect of diplomatic crises </a:t>
            </a:r>
          </a:p>
        </p:txBody>
      </p:sp>
    </p:spTree>
    <p:extLst>
      <p:ext uri="{BB962C8B-B14F-4D97-AF65-F5344CB8AC3E}">
        <p14:creationId xmlns:p14="http://schemas.microsoft.com/office/powerpoint/2010/main" xmlns="" val="239543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372"/>
            <a:ext cx="10396882" cy="1151965"/>
          </a:xfrm>
        </p:spPr>
        <p:txBody>
          <a:bodyPr/>
          <a:lstStyle/>
          <a:p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Princip’s</a:t>
            </a:r>
            <a:r>
              <a:rPr lang="en-US" dirty="0" smtClean="0"/>
              <a:t> Arrest</a:t>
            </a:r>
            <a:endParaRPr lang="en-US" dirty="0"/>
          </a:p>
        </p:txBody>
      </p:sp>
      <p:pic>
        <p:nvPicPr>
          <p:cNvPr id="5122" name="Picture 2" descr="http://www.nato.int/docu/review/2008/04/AP_PHOTOS/files/876_p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073" y="1057667"/>
            <a:ext cx="7092373" cy="49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019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606</TotalTime>
  <Words>559</Words>
  <Application>Microsoft Office PowerPoint</Application>
  <PresentationFormat>Custom</PresentationFormat>
  <Paragraphs>79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Main Event</vt:lpstr>
      <vt:lpstr>WWI Begins</vt:lpstr>
      <vt:lpstr>Lecture objectives</vt:lpstr>
      <vt:lpstr>Causes of WWI</vt:lpstr>
      <vt:lpstr>Breaking down the causes</vt:lpstr>
      <vt:lpstr>Slide 5</vt:lpstr>
      <vt:lpstr>The alliances</vt:lpstr>
      <vt:lpstr>Assassination leads to war</vt:lpstr>
      <vt:lpstr>June 28, 1914</vt:lpstr>
      <vt:lpstr>Gavrilo Princip’s Arrest</vt:lpstr>
      <vt:lpstr>July 28, 1914</vt:lpstr>
      <vt:lpstr>Slide 11</vt:lpstr>
      <vt:lpstr>Horrible Histories Video Clip</vt:lpstr>
      <vt:lpstr>July 30, 1914</vt:lpstr>
      <vt:lpstr>August 1, 1914</vt:lpstr>
      <vt:lpstr>August 3-4, 1914</vt:lpstr>
      <vt:lpstr>The Schlieffen plan</vt:lpstr>
      <vt:lpstr>The Schlieffen plan</vt:lpstr>
      <vt:lpstr>Fighting begins</vt:lpstr>
      <vt:lpstr>Horrible Histories Video Clip</vt:lpstr>
      <vt:lpstr>Trench  Warfare</vt:lpstr>
      <vt:lpstr>Slide 21</vt:lpstr>
      <vt:lpstr>Industrialization  Modern Warfare and new technology slaughter</vt:lpstr>
      <vt:lpstr>Horrible Histories Video Clip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 Begins</dc:title>
  <dc:creator>Natalie Kainz</dc:creator>
  <cp:lastModifiedBy>nataliek</cp:lastModifiedBy>
  <cp:revision>10</cp:revision>
  <dcterms:created xsi:type="dcterms:W3CDTF">2014-01-12T14:18:28Z</dcterms:created>
  <dcterms:modified xsi:type="dcterms:W3CDTF">2014-01-13T06:57:56Z</dcterms:modified>
</cp:coreProperties>
</file>