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1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Socratic Seminars</a:t>
            </a:r>
            <a:endParaRPr lang="en-US" dirty="0"/>
          </a:p>
        </p:txBody>
      </p:sp>
      <p:pic>
        <p:nvPicPr>
          <p:cNvPr id="1028" name="Picture 4" descr="http://www.historyguide.org/images/socrat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1455" y="1449147"/>
            <a:ext cx="3760546" cy="50140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9508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dirty="0"/>
              <a:t>S</a:t>
            </a:r>
            <a:r>
              <a:rPr lang="en-US" dirty="0" smtClean="0"/>
              <a:t>ocratic seminar?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720758" cy="4358817"/>
          </a:xfrm>
        </p:spPr>
        <p:txBody>
          <a:bodyPr>
            <a:noAutofit/>
          </a:bodyPr>
          <a:lstStyle/>
          <a:p>
            <a:r>
              <a:rPr lang="en-US" sz="2800" dirty="0" smtClean="0"/>
              <a:t>You will be facilitating </a:t>
            </a:r>
            <a:r>
              <a:rPr lang="en-US" sz="2800" dirty="0"/>
              <a:t>a discussion around ideas in the text rather than asserting opinions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Through a process of listening, making meaning, and finding common ground </a:t>
            </a:r>
            <a:r>
              <a:rPr lang="en-US" sz="2800" dirty="0" smtClean="0"/>
              <a:t>you will </a:t>
            </a:r>
            <a:r>
              <a:rPr lang="en-US" sz="2800" dirty="0"/>
              <a:t>work toward shared understanding rather than trying to prove a particular argument. </a:t>
            </a:r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dirty="0"/>
              <a:t>Socratic seminar is not used for the purpose of debate, persuasion, or personal reflection, as the focus is on </a:t>
            </a:r>
            <a:r>
              <a:rPr lang="en-US" sz="2800" b="1" dirty="0"/>
              <a:t>developing shared meaning of a </a:t>
            </a:r>
            <a:r>
              <a:rPr lang="en-US" sz="2800" b="1" dirty="0" smtClean="0"/>
              <a:t>text or concept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639777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a seminar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sz="3200" dirty="0"/>
          </a:p>
          <a:p>
            <a:r>
              <a:rPr lang="en-US" sz="3200" dirty="0" smtClean="0"/>
              <a:t>Students </a:t>
            </a:r>
            <a:r>
              <a:rPr lang="en-US" sz="3200" dirty="0"/>
              <a:t>should </a:t>
            </a:r>
            <a:r>
              <a:rPr lang="en-US" sz="3200" dirty="0" smtClean="0"/>
              <a:t>read and annotate </a:t>
            </a:r>
            <a:r>
              <a:rPr lang="en-US" sz="3200" dirty="0"/>
              <a:t>the text before the start of the class discussion. </a:t>
            </a:r>
            <a:endParaRPr lang="en-US" sz="3200" dirty="0" smtClean="0"/>
          </a:p>
          <a:p>
            <a:r>
              <a:rPr lang="en-US" sz="3200" dirty="0"/>
              <a:t>Often teachers assign a discussion leader who generates a few open-ended questions that can be used to begin the seminar.</a:t>
            </a:r>
          </a:p>
        </p:txBody>
      </p:sp>
    </p:spTree>
    <p:extLst>
      <p:ext uri="{BB962C8B-B14F-4D97-AF65-F5344CB8AC3E}">
        <p14:creationId xmlns:p14="http://schemas.microsoft.com/office/powerpoint/2010/main" xmlns="" val="2003161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Seminar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24" y="2222287"/>
            <a:ext cx="10961162" cy="4487606"/>
          </a:xfrm>
        </p:spPr>
        <p:txBody>
          <a:bodyPr>
            <a:normAutofit/>
          </a:bodyPr>
          <a:lstStyle/>
          <a:p>
            <a:r>
              <a:rPr lang="en-US" sz="2000" dirty="0"/>
              <a:t>1)      Talk to each other, not just to the discussion leader or teacher.</a:t>
            </a:r>
          </a:p>
          <a:p>
            <a:r>
              <a:rPr lang="en-US" sz="2000" dirty="0"/>
              <a:t>2)      Refer to evidence from the text to support your ideas.</a:t>
            </a:r>
          </a:p>
          <a:p>
            <a:r>
              <a:rPr lang="en-US" sz="2000" dirty="0"/>
              <a:t>3)      Ask questions if you do not understand what someone has said, or you can paraphrase what another student has said for clarification. (“I think you said this, is that right?”</a:t>
            </a:r>
          </a:p>
          <a:p>
            <a:r>
              <a:rPr lang="en-US" sz="2000" dirty="0"/>
              <a:t>4)      You do not need to raise your hands to speak, but please pay attention </a:t>
            </a:r>
            <a:r>
              <a:rPr lang="en-US" sz="2000" dirty="0" smtClean="0"/>
              <a:t>to how </a:t>
            </a:r>
            <a:r>
              <a:rPr lang="en-US" sz="2000" dirty="0"/>
              <a:t>much you have spoken in relation to other students.</a:t>
            </a:r>
          </a:p>
          <a:p>
            <a:r>
              <a:rPr lang="en-US" sz="2000" dirty="0"/>
              <a:t>5)      Don’t interrupt.</a:t>
            </a:r>
          </a:p>
          <a:p>
            <a:r>
              <a:rPr lang="en-US" sz="2000" dirty="0"/>
              <a:t>6)      Don’t put down the ideas of another student. Without judging the student who you may disagree with, state your alternate interpretation or ask a follow-up question to help probe or clarify an idea.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3075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879312"/>
            <a:ext cx="10571998" cy="1484643"/>
          </a:xfrm>
        </p:spPr>
        <p:txBody>
          <a:bodyPr/>
          <a:lstStyle/>
          <a:p>
            <a:r>
              <a:rPr lang="en-US" dirty="0"/>
              <a:t> Common statements or questions used during a Socratic seminar include: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047" y="1913194"/>
            <a:ext cx="11089951" cy="5440643"/>
          </a:xfrm>
        </p:spPr>
        <p:txBody>
          <a:bodyPr>
            <a:normAutofit/>
          </a:bodyPr>
          <a:lstStyle/>
          <a:p>
            <a:pPr lvl="0"/>
            <a:r>
              <a:rPr lang="en-US" sz="2000" dirty="0"/>
              <a:t>Where does that idea come from in the text?</a:t>
            </a:r>
          </a:p>
          <a:p>
            <a:pPr lvl="0"/>
            <a:r>
              <a:rPr lang="en-US" sz="2000" dirty="0"/>
              <a:t>What does this word or phrase mean?</a:t>
            </a:r>
          </a:p>
          <a:p>
            <a:pPr lvl="0"/>
            <a:r>
              <a:rPr lang="en-US" sz="2000" dirty="0"/>
              <a:t>Can you say that in another way?</a:t>
            </a:r>
          </a:p>
          <a:p>
            <a:pPr lvl="0"/>
            <a:r>
              <a:rPr lang="en-US" sz="2000" dirty="0"/>
              <a:t>Is this what you mean to say…</a:t>
            </a:r>
          </a:p>
          <a:p>
            <a:pPr lvl="0"/>
            <a:r>
              <a:rPr lang="en-US" sz="2000" dirty="0"/>
              <a:t>What do you think the author is trying to say?</a:t>
            </a:r>
          </a:p>
          <a:p>
            <a:pPr lvl="0"/>
            <a:r>
              <a:rPr lang="en-US" sz="2000" dirty="0"/>
              <a:t>What else could that mean?</a:t>
            </a:r>
          </a:p>
          <a:p>
            <a:pPr lvl="0"/>
            <a:r>
              <a:rPr lang="en-US" sz="2000" dirty="0"/>
              <a:t>Who was the audience for this text? How does that shape our interpretation of these words?</a:t>
            </a:r>
          </a:p>
          <a:p>
            <a:pPr lvl="0"/>
            <a:r>
              <a:rPr lang="en-US" sz="2000" dirty="0"/>
              <a:t>Who was the author of this text? What do we know about him/her? How does that shape our understanding of these words?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7460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Conducting the seminar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034" y="2222287"/>
            <a:ext cx="10845252" cy="43201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discussion leader or teacher begins the seminar by asking an open ended question and the discussion should flow from there</a:t>
            </a:r>
          </a:p>
          <a:p>
            <a:r>
              <a:rPr lang="en-US" sz="2800" dirty="0" smtClean="0"/>
              <a:t>All students should follow seminar rules </a:t>
            </a:r>
          </a:p>
          <a:p>
            <a:r>
              <a:rPr lang="en-US" sz="2800" dirty="0" smtClean="0"/>
              <a:t>After seminar is over, all participants should reflect and evaluate how things went.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168299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 and Evaluate our seminar: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96530"/>
            <a:ext cx="12192000" cy="4526242"/>
          </a:xfrm>
        </p:spPr>
        <p:txBody>
          <a:bodyPr/>
          <a:lstStyle/>
          <a:p>
            <a:pPr lvl="0"/>
            <a:r>
              <a:rPr lang="en-US" sz="2800" dirty="0"/>
              <a:t>At any point did the seminar revert into a debate/discussion rather than dialogue? If so, how did the group handle this?</a:t>
            </a:r>
            <a:r>
              <a:rPr lang="en-US" sz="2800" b="1" dirty="0"/>
              <a:t> </a:t>
            </a:r>
            <a:endParaRPr lang="en-US" sz="2800" dirty="0"/>
          </a:p>
          <a:p>
            <a:pPr lvl="0"/>
            <a:r>
              <a:rPr lang="en-US" sz="2800" dirty="0"/>
              <a:t>What evidence did you see of people actively listening and building on others' ideas?</a:t>
            </a:r>
            <a:r>
              <a:rPr lang="en-US" sz="2800" b="1" dirty="0"/>
              <a:t> </a:t>
            </a:r>
            <a:endParaRPr lang="en-US" sz="2800" dirty="0"/>
          </a:p>
          <a:p>
            <a:pPr lvl="0"/>
            <a:r>
              <a:rPr lang="en-US" sz="2800" dirty="0"/>
              <a:t>How has your understanding of this text been affected by the ideas explored in this seminar?</a:t>
            </a:r>
            <a:r>
              <a:rPr lang="en-US" sz="2800" b="1" dirty="0"/>
              <a:t> </a:t>
            </a:r>
            <a:endParaRPr lang="en-US" sz="2800" dirty="0"/>
          </a:p>
          <a:p>
            <a:pPr lvl="0"/>
            <a:r>
              <a:rPr lang="en-US" sz="2800" dirty="0"/>
              <a:t>What would you like to do differently as a participant the next time you are in a seminar?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6627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14</TotalTime>
  <Words>310</Words>
  <Application>Microsoft Office PowerPoint</Application>
  <PresentationFormat>Custom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Quotable</vt:lpstr>
      <vt:lpstr>Socratic Seminars</vt:lpstr>
      <vt:lpstr>What is a Socratic seminar?</vt:lpstr>
      <vt:lpstr>Preparing for a seminar</vt:lpstr>
      <vt:lpstr>Seminar Rules</vt:lpstr>
      <vt:lpstr> Common statements or questions used during a Socratic seminar include: </vt:lpstr>
      <vt:lpstr>Conducting the seminar</vt:lpstr>
      <vt:lpstr>Reflect and Evaluate our seminar: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Socratic Seminar</dc:title>
  <dc:creator>Natalie Kainz</dc:creator>
  <cp:lastModifiedBy>nataliek</cp:lastModifiedBy>
  <cp:revision>2</cp:revision>
  <dcterms:created xsi:type="dcterms:W3CDTF">2013-09-29T17:56:28Z</dcterms:created>
  <dcterms:modified xsi:type="dcterms:W3CDTF">2013-10-08T07:56:37Z</dcterms:modified>
</cp:coreProperties>
</file>