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75" r:id="rId5"/>
    <p:sldId id="276" r:id="rId6"/>
    <p:sldId id="263" r:id="rId7"/>
    <p:sldId id="264" r:id="rId8"/>
    <p:sldId id="261" r:id="rId9"/>
    <p:sldId id="262" r:id="rId10"/>
    <p:sldId id="265" r:id="rId11"/>
    <p:sldId id="259" r:id="rId12"/>
    <p:sldId id="266" r:id="rId13"/>
    <p:sldId id="260" r:id="rId14"/>
    <p:sldId id="273" r:id="rId15"/>
    <p:sldId id="270" r:id="rId16"/>
    <p:sldId id="271" r:id="rId17"/>
    <p:sldId id="272" r:id="rId18"/>
    <p:sldId id="274" r:id="rId19"/>
    <p:sldId id="269" r:id="rId20"/>
    <p:sldId id="268"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50" d="100"/>
          <a:sy n="50" d="100"/>
        </p:scale>
        <p:origin x="-630" y="-63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9/23/2013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9/23/2013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9/23/2013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9/23/2013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9/23/2013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9/23/2013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9/23/2013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9/23/2013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9/23/2013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American Removal</a:t>
            </a:r>
            <a:endParaRPr lang="en-US" dirty="0"/>
          </a:p>
        </p:txBody>
      </p:sp>
      <p:sp>
        <p:nvSpPr>
          <p:cNvPr id="3" name="Subtitle 2"/>
          <p:cNvSpPr>
            <a:spLocks noGrp="1"/>
          </p:cNvSpPr>
          <p:nvPr>
            <p:ph type="subTitle" idx="1"/>
          </p:nvPr>
        </p:nvSpPr>
        <p:spPr/>
        <p:txBody>
          <a:bodyPr/>
          <a:lstStyle/>
          <a:p>
            <a:r>
              <a:rPr lang="en-US" dirty="0" smtClean="0"/>
              <a:t>Westward expansion unit </a:t>
            </a:r>
            <a:endParaRPr lang="en-US" dirty="0"/>
          </a:p>
        </p:txBody>
      </p:sp>
    </p:spTree>
    <p:extLst>
      <p:ext uri="{BB962C8B-B14F-4D97-AF65-F5344CB8AC3E}">
        <p14:creationId xmlns:p14="http://schemas.microsoft.com/office/powerpoint/2010/main" xmlns="" val="312063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 these questions</a:t>
            </a:r>
            <a:br>
              <a:rPr lang="en-US" dirty="0" smtClean="0"/>
            </a:br>
            <a:r>
              <a:rPr lang="en-US" dirty="0" smtClean="0"/>
              <a:t> in your notebook NOW:</a:t>
            </a:r>
            <a:endParaRPr lang="en-US" dirty="0"/>
          </a:p>
        </p:txBody>
      </p:sp>
      <p:sp>
        <p:nvSpPr>
          <p:cNvPr id="3" name="Content Placeholder 2"/>
          <p:cNvSpPr>
            <a:spLocks noGrp="1"/>
          </p:cNvSpPr>
          <p:nvPr>
            <p:ph idx="1"/>
          </p:nvPr>
        </p:nvSpPr>
        <p:spPr/>
        <p:txBody>
          <a:bodyPr>
            <a:normAutofit/>
          </a:bodyPr>
          <a:lstStyle/>
          <a:p>
            <a:r>
              <a:rPr lang="en-US" sz="4400" dirty="0" smtClean="0"/>
              <a:t>Why would the US government want to assimilate Native Americans?</a:t>
            </a:r>
          </a:p>
          <a:p>
            <a:r>
              <a:rPr lang="en-US" sz="4400" dirty="0" smtClean="0"/>
              <a:t>Why would the government want to move Native Americans to reservations?</a:t>
            </a:r>
            <a:endParaRPr lang="en-US" sz="4400" dirty="0"/>
          </a:p>
        </p:txBody>
      </p:sp>
    </p:spTree>
    <p:extLst>
      <p:ext uri="{BB962C8B-B14F-4D97-AF65-F5344CB8AC3E}">
        <p14:creationId xmlns:p14="http://schemas.microsoft.com/office/powerpoint/2010/main" xmlns="" val="2545149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government Policies of removal</a:t>
            </a:r>
          </a:p>
        </p:txBody>
      </p:sp>
      <p:sp>
        <p:nvSpPr>
          <p:cNvPr id="3" name="Content Placeholder 2"/>
          <p:cNvSpPr>
            <a:spLocks noGrp="1"/>
          </p:cNvSpPr>
          <p:nvPr>
            <p:ph idx="1"/>
          </p:nvPr>
        </p:nvSpPr>
        <p:spPr>
          <a:xfrm>
            <a:off x="588936" y="2121407"/>
            <a:ext cx="10539312" cy="4449873"/>
          </a:xfrm>
        </p:spPr>
        <p:txBody>
          <a:bodyPr>
            <a:normAutofit lnSpcReduction="10000"/>
          </a:bodyPr>
          <a:lstStyle/>
          <a:p>
            <a:r>
              <a:rPr lang="en-US" sz="3600" dirty="0" smtClean="0">
                <a:solidFill>
                  <a:srgbClr val="FF0000"/>
                </a:solidFill>
              </a:rPr>
              <a:t>Dawes Act 1887: </a:t>
            </a:r>
            <a:r>
              <a:rPr lang="en-US" sz="3600" dirty="0"/>
              <a:t>tribe could no longer own reservation land as a group, but was distributed among individuals. Each family got a portion of land to hold or sell. This was against many tribes’ notions of land- no ownership, buying, or selling. </a:t>
            </a:r>
            <a:endParaRPr lang="en-US" sz="3600" dirty="0" smtClean="0"/>
          </a:p>
          <a:p>
            <a:r>
              <a:rPr lang="en-US" sz="3600" dirty="0" smtClean="0">
                <a:solidFill>
                  <a:srgbClr val="FF0000"/>
                </a:solidFill>
              </a:rPr>
              <a:t>General </a:t>
            </a:r>
            <a:r>
              <a:rPr lang="en-US" sz="3600" dirty="0">
                <a:solidFill>
                  <a:srgbClr val="FF0000"/>
                </a:solidFill>
              </a:rPr>
              <a:t>Allotment </a:t>
            </a:r>
            <a:r>
              <a:rPr lang="en-US" sz="3600" dirty="0" smtClean="0">
                <a:solidFill>
                  <a:srgbClr val="FF0000"/>
                </a:solidFill>
              </a:rPr>
              <a:t>Act 1887: </a:t>
            </a:r>
            <a:r>
              <a:rPr lang="en-US" sz="3600" dirty="0"/>
              <a:t>allowed government to sell “surplus” Indian lands to non-Indian homesteaders </a:t>
            </a:r>
          </a:p>
          <a:p>
            <a:endParaRPr lang="en-US" dirty="0" smtClean="0"/>
          </a:p>
        </p:txBody>
      </p:sp>
    </p:spTree>
    <p:extLst>
      <p:ext uri="{BB962C8B-B14F-4D97-AF65-F5344CB8AC3E}">
        <p14:creationId xmlns:p14="http://schemas.microsoft.com/office/powerpoint/2010/main" xmlns="" val="2260021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1060"/>
            <a:ext cx="10058400" cy="1609344"/>
          </a:xfrm>
        </p:spPr>
        <p:txBody>
          <a:bodyPr/>
          <a:lstStyle/>
          <a:p>
            <a:r>
              <a:rPr lang="en-US" dirty="0" smtClean="0"/>
              <a:t>Delaware nation removal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024384" y="0"/>
            <a:ext cx="4820357" cy="6164141"/>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526122"/>
            <a:ext cx="6485717" cy="4331878"/>
          </a:xfrm>
          <a:prstGeom prst="rect">
            <a:avLst/>
          </a:prstGeom>
        </p:spPr>
      </p:pic>
    </p:spTree>
    <p:extLst>
      <p:ext uri="{BB962C8B-B14F-4D97-AF65-F5344CB8AC3E}">
        <p14:creationId xmlns:p14="http://schemas.microsoft.com/office/powerpoint/2010/main" xmlns="" val="3294845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these policies</a:t>
            </a:r>
            <a:endParaRPr lang="en-US" dirty="0"/>
          </a:p>
        </p:txBody>
      </p:sp>
      <p:sp>
        <p:nvSpPr>
          <p:cNvPr id="3" name="Content Placeholder 2"/>
          <p:cNvSpPr>
            <a:spLocks noGrp="1"/>
          </p:cNvSpPr>
          <p:nvPr>
            <p:ph idx="1"/>
          </p:nvPr>
        </p:nvSpPr>
        <p:spPr>
          <a:xfrm>
            <a:off x="1069847" y="2121408"/>
            <a:ext cx="10274911" cy="4736592"/>
          </a:xfrm>
        </p:spPr>
        <p:txBody>
          <a:bodyPr>
            <a:normAutofit/>
          </a:bodyPr>
          <a:lstStyle/>
          <a:p>
            <a:r>
              <a:rPr lang="en-US" sz="4000" dirty="0"/>
              <a:t>Overall </a:t>
            </a:r>
            <a:r>
              <a:rPr lang="en-US" sz="4000" dirty="0" smtClean="0"/>
              <a:t>the Dawes </a:t>
            </a:r>
            <a:r>
              <a:rPr lang="en-US" sz="4000" dirty="0"/>
              <a:t>Act and the General Allotment </a:t>
            </a:r>
            <a:r>
              <a:rPr lang="en-US" sz="4000" dirty="0" smtClean="0"/>
              <a:t>Act greatly </a:t>
            </a:r>
            <a:r>
              <a:rPr lang="en-US" sz="4000" dirty="0"/>
              <a:t>decreased the amount of </a:t>
            </a:r>
            <a:r>
              <a:rPr lang="en-US" sz="4000" dirty="0" smtClean="0"/>
              <a:t>Native American </a:t>
            </a:r>
            <a:r>
              <a:rPr lang="en-US" sz="4000" dirty="0"/>
              <a:t>owned </a:t>
            </a:r>
            <a:r>
              <a:rPr lang="en-US" sz="4000" dirty="0" smtClean="0"/>
              <a:t>land in the US</a:t>
            </a:r>
          </a:p>
          <a:p>
            <a:r>
              <a:rPr lang="en-US" sz="4000" dirty="0" smtClean="0"/>
              <a:t>These acts also represent an attempt at assimilation by forcing tribes to settle in a confined area and hopefully become farmers instead of hunting nomads.</a:t>
            </a:r>
          </a:p>
          <a:p>
            <a:endParaRPr lang="en-US" dirty="0"/>
          </a:p>
        </p:txBody>
      </p:sp>
    </p:spTree>
    <p:extLst>
      <p:ext uri="{BB962C8B-B14F-4D97-AF65-F5344CB8AC3E}">
        <p14:creationId xmlns:p14="http://schemas.microsoft.com/office/powerpoint/2010/main" xmlns="" val="2231243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indian</a:t>
            </a:r>
            <a:r>
              <a:rPr lang="en-US" dirty="0" smtClean="0"/>
              <a:t> new deal”</a:t>
            </a:r>
            <a:endParaRPr lang="en-US" dirty="0"/>
          </a:p>
        </p:txBody>
      </p:sp>
      <p:sp>
        <p:nvSpPr>
          <p:cNvPr id="3" name="Content Placeholder 2"/>
          <p:cNvSpPr>
            <a:spLocks noGrp="1"/>
          </p:cNvSpPr>
          <p:nvPr>
            <p:ph idx="1"/>
          </p:nvPr>
        </p:nvSpPr>
        <p:spPr>
          <a:xfrm>
            <a:off x="533400" y="1866900"/>
            <a:ext cx="10594848" cy="4667250"/>
          </a:xfrm>
        </p:spPr>
        <p:txBody>
          <a:bodyPr>
            <a:normAutofit/>
          </a:bodyPr>
          <a:lstStyle/>
          <a:p>
            <a:r>
              <a:rPr lang="en-US" sz="4000" dirty="0">
                <a:solidFill>
                  <a:srgbClr val="FF0000"/>
                </a:solidFill>
              </a:rPr>
              <a:t>The Indian Reorganization Act of </a:t>
            </a:r>
            <a:r>
              <a:rPr lang="en-US" sz="4000" dirty="0" smtClean="0">
                <a:solidFill>
                  <a:srgbClr val="FF0000"/>
                </a:solidFill>
              </a:rPr>
              <a:t>1934: </a:t>
            </a:r>
            <a:r>
              <a:rPr lang="en-US" sz="4000" dirty="0" smtClean="0"/>
              <a:t>was </a:t>
            </a:r>
            <a:r>
              <a:rPr lang="en-US" sz="4000" dirty="0"/>
              <a:t>sometimes called the Indian New Deal. It laid out new rights for Native Americans, reversed some of the earlier privatization of their common holdings, and encouraged tribal sovereignty and land management by </a:t>
            </a:r>
            <a:r>
              <a:rPr lang="en-US" sz="4000" dirty="0" smtClean="0"/>
              <a:t>tribes.</a:t>
            </a:r>
            <a:endParaRPr lang="en-US" sz="4000" dirty="0"/>
          </a:p>
        </p:txBody>
      </p:sp>
    </p:spTree>
    <p:extLst>
      <p:ext uri="{BB962C8B-B14F-4D97-AF65-F5344CB8AC3E}">
        <p14:creationId xmlns:p14="http://schemas.microsoft.com/office/powerpoint/2010/main" xmlns="" val="35986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Reservations today</a:t>
            </a:r>
            <a:endParaRPr lang="en-US" dirty="0"/>
          </a:p>
        </p:txBody>
      </p:sp>
      <p:sp>
        <p:nvSpPr>
          <p:cNvPr id="3" name="Content Placeholder 2"/>
          <p:cNvSpPr>
            <a:spLocks noGrp="1"/>
          </p:cNvSpPr>
          <p:nvPr>
            <p:ph idx="1"/>
          </p:nvPr>
        </p:nvSpPr>
        <p:spPr>
          <a:xfrm>
            <a:off x="285750" y="1924050"/>
            <a:ext cx="10842498" cy="4400550"/>
          </a:xfrm>
        </p:spPr>
        <p:txBody>
          <a:bodyPr>
            <a:normAutofit fontScale="92500"/>
          </a:bodyPr>
          <a:lstStyle/>
          <a:p>
            <a:r>
              <a:rPr lang="en-US" sz="4000" dirty="0"/>
              <a:t>There are about 310 Indian reservations in the United States, meaning not all of the country's 550-plus recognized tribes have a reservation—some tribes have more than one reservation, some share reservations, while others have </a:t>
            </a:r>
            <a:r>
              <a:rPr lang="en-US" sz="4000" dirty="0" smtClean="0"/>
              <a:t>none</a:t>
            </a:r>
          </a:p>
          <a:p>
            <a:r>
              <a:rPr lang="en-US" sz="4000" dirty="0"/>
              <a:t>The collective geographical area of all reservations is </a:t>
            </a:r>
            <a:r>
              <a:rPr lang="en-US" sz="4000" dirty="0" smtClean="0"/>
              <a:t>2.3</a:t>
            </a:r>
            <a:r>
              <a:rPr lang="en-US" sz="4000" dirty="0"/>
              <a:t>% of the area of the United </a:t>
            </a:r>
            <a:r>
              <a:rPr lang="en-US" sz="4000" dirty="0" smtClean="0"/>
              <a:t>States</a:t>
            </a:r>
          </a:p>
          <a:p>
            <a:endParaRPr lang="en-US" dirty="0"/>
          </a:p>
        </p:txBody>
      </p:sp>
    </p:spTree>
    <p:extLst>
      <p:ext uri="{BB962C8B-B14F-4D97-AF65-F5344CB8AC3E}">
        <p14:creationId xmlns:p14="http://schemas.microsoft.com/office/powerpoint/2010/main" xmlns="" val="2989861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sovereignty</a:t>
            </a:r>
            <a:endParaRPr lang="en-US" dirty="0"/>
          </a:p>
        </p:txBody>
      </p:sp>
      <p:sp>
        <p:nvSpPr>
          <p:cNvPr id="3" name="Content Placeholder 2"/>
          <p:cNvSpPr>
            <a:spLocks noGrp="1"/>
          </p:cNvSpPr>
          <p:nvPr>
            <p:ph idx="1"/>
          </p:nvPr>
        </p:nvSpPr>
        <p:spPr>
          <a:xfrm>
            <a:off x="247650" y="1657350"/>
            <a:ext cx="10880598" cy="4972050"/>
          </a:xfrm>
        </p:spPr>
        <p:txBody>
          <a:bodyPr>
            <a:noAutofit/>
          </a:bodyPr>
          <a:lstStyle/>
          <a:p>
            <a:r>
              <a:rPr lang="en-US" sz="3200" dirty="0"/>
              <a:t>Because tribes possess tribal sovereignty, even though it is limited, laws on tribal lands vary from the surrounding </a:t>
            </a:r>
            <a:r>
              <a:rPr lang="en-US" sz="3200" dirty="0" smtClean="0"/>
              <a:t>area.</a:t>
            </a:r>
          </a:p>
          <a:p>
            <a:r>
              <a:rPr lang="en-US" sz="3200" dirty="0" smtClean="0"/>
              <a:t>These </a:t>
            </a:r>
            <a:r>
              <a:rPr lang="en-US" sz="3200" dirty="0"/>
              <a:t>laws can permit legal casinos on reservations, for example, which attract tourists. </a:t>
            </a:r>
            <a:endParaRPr lang="en-US" sz="3200" dirty="0" smtClean="0"/>
          </a:p>
          <a:p>
            <a:r>
              <a:rPr lang="en-US" sz="3200" dirty="0" smtClean="0"/>
              <a:t>The </a:t>
            </a:r>
            <a:r>
              <a:rPr lang="en-US" sz="3200" dirty="0"/>
              <a:t>tribal council, not the local or federal government, generally has jurisdiction over reservations. Different reservations have different systems of government, which may or may not replicate the forms of government found outside the </a:t>
            </a:r>
            <a:r>
              <a:rPr lang="en-US" sz="3200" dirty="0" smtClean="0"/>
              <a:t>reservation.</a:t>
            </a:r>
            <a:endParaRPr lang="en-US" sz="3200" dirty="0"/>
          </a:p>
        </p:txBody>
      </p:sp>
    </p:spTree>
    <p:extLst>
      <p:ext uri="{BB962C8B-B14F-4D97-AF65-F5344CB8AC3E}">
        <p14:creationId xmlns:p14="http://schemas.microsoft.com/office/powerpoint/2010/main" xmlns="" val="2837794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Reservations today</a:t>
            </a:r>
            <a:endParaRPr lang="en-US" dirty="0"/>
          </a:p>
        </p:txBody>
      </p:sp>
      <p:sp>
        <p:nvSpPr>
          <p:cNvPr id="3" name="Content Placeholder 2"/>
          <p:cNvSpPr>
            <a:spLocks noGrp="1"/>
          </p:cNvSpPr>
          <p:nvPr>
            <p:ph idx="1"/>
          </p:nvPr>
        </p:nvSpPr>
        <p:spPr>
          <a:xfrm>
            <a:off x="400050" y="2121408"/>
            <a:ext cx="10728198" cy="4355592"/>
          </a:xfrm>
        </p:spPr>
        <p:txBody>
          <a:bodyPr>
            <a:noAutofit/>
          </a:bodyPr>
          <a:lstStyle/>
          <a:p>
            <a:r>
              <a:rPr lang="en-US" sz="3600" dirty="0"/>
              <a:t>As of the year 2000, a majority of Native Americans </a:t>
            </a:r>
            <a:r>
              <a:rPr lang="en-US" sz="3600" dirty="0" smtClean="0"/>
              <a:t>live </a:t>
            </a:r>
            <a:r>
              <a:rPr lang="en-US" sz="3600" dirty="0"/>
              <a:t>somewhere other than the reservations, often in big western cities such as Phoenix and Los Angeles</a:t>
            </a:r>
            <a:r>
              <a:rPr lang="en-US" sz="3600" dirty="0" smtClean="0"/>
              <a:t>.</a:t>
            </a:r>
          </a:p>
          <a:p>
            <a:r>
              <a:rPr lang="en-US" sz="3600" dirty="0" smtClean="0"/>
              <a:t> </a:t>
            </a:r>
            <a:r>
              <a:rPr lang="en-US" sz="3600" dirty="0"/>
              <a:t>In 2012, there were over 2.5 million Native Americans with about 1 million living on reservations</a:t>
            </a:r>
          </a:p>
        </p:txBody>
      </p:sp>
    </p:spTree>
    <p:extLst>
      <p:ext uri="{BB962C8B-B14F-4D97-AF65-F5344CB8AC3E}">
        <p14:creationId xmlns:p14="http://schemas.microsoft.com/office/powerpoint/2010/main" xmlns="" val="3030336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Reservations today</a:t>
            </a:r>
            <a:endParaRPr lang="en-US" dirty="0"/>
          </a:p>
        </p:txBody>
      </p:sp>
      <p:sp>
        <p:nvSpPr>
          <p:cNvPr id="3" name="Content Placeholder 2"/>
          <p:cNvSpPr>
            <a:spLocks noGrp="1"/>
          </p:cNvSpPr>
          <p:nvPr>
            <p:ph idx="1"/>
          </p:nvPr>
        </p:nvSpPr>
        <p:spPr/>
        <p:txBody>
          <a:bodyPr>
            <a:normAutofit/>
          </a:bodyPr>
          <a:lstStyle/>
          <a:p>
            <a:r>
              <a:rPr lang="en-US" sz="4400" dirty="0"/>
              <a:t>The quality of life on some reservations is comparable to that in the developing world, with issues of infant mortality, life expectancy, malnutrition and poverty, and alcohol and drug abuse.</a:t>
            </a:r>
          </a:p>
        </p:txBody>
      </p:sp>
    </p:spTree>
    <p:extLst>
      <p:ext uri="{BB962C8B-B14F-4D97-AF65-F5344CB8AC3E}">
        <p14:creationId xmlns:p14="http://schemas.microsoft.com/office/powerpoint/2010/main" xmlns="" val="2460927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69848" y="105964"/>
            <a:ext cx="9086850" cy="6752036"/>
          </a:xfrm>
        </p:spPr>
      </p:pic>
    </p:spTree>
    <p:extLst>
      <p:ext uri="{BB962C8B-B14F-4D97-AF65-F5344CB8AC3E}">
        <p14:creationId xmlns:p14="http://schemas.microsoft.com/office/powerpoint/2010/main" xmlns="" val="132684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arrivals to north America </a:t>
            </a:r>
            <a:r>
              <a:rPr lang="en-US" sz="4400" dirty="0" smtClean="0">
                <a:solidFill>
                  <a:srgbClr val="FF0000"/>
                </a:solidFill>
              </a:rPr>
              <a:t>1500s and 1600s</a:t>
            </a:r>
            <a:endParaRPr lang="en-US" sz="4400" dirty="0">
              <a:solidFill>
                <a:srgbClr val="FF0000"/>
              </a:solidFill>
            </a:endParaRPr>
          </a:p>
        </p:txBody>
      </p:sp>
      <p:sp>
        <p:nvSpPr>
          <p:cNvPr id="3" name="Content Placeholder 2"/>
          <p:cNvSpPr>
            <a:spLocks noGrp="1"/>
          </p:cNvSpPr>
          <p:nvPr>
            <p:ph idx="1"/>
          </p:nvPr>
        </p:nvSpPr>
        <p:spPr>
          <a:xfrm>
            <a:off x="566670" y="2121408"/>
            <a:ext cx="10561578" cy="4511212"/>
          </a:xfrm>
        </p:spPr>
        <p:txBody>
          <a:bodyPr/>
          <a:lstStyle/>
          <a:p>
            <a:r>
              <a:rPr lang="en-US" sz="2800" dirty="0"/>
              <a:t>E</a:t>
            </a:r>
            <a:r>
              <a:rPr lang="en-US" sz="2800" dirty="0" smtClean="0"/>
              <a:t>pidemic </a:t>
            </a:r>
            <a:r>
              <a:rPr lang="en-US" sz="2800" dirty="0"/>
              <a:t>disease </a:t>
            </a:r>
            <a:r>
              <a:rPr lang="en-US" sz="2800" dirty="0" smtClean="0"/>
              <a:t>is the </a:t>
            </a:r>
            <a:r>
              <a:rPr lang="en-US" sz="2800" dirty="0"/>
              <a:t>overwhelming cause of the population decline of the Native </a:t>
            </a:r>
            <a:r>
              <a:rPr lang="en-US" sz="2800" dirty="0" smtClean="0"/>
              <a:t>Americans caused by a lack </a:t>
            </a:r>
            <a:r>
              <a:rPr lang="en-US" sz="2800" dirty="0"/>
              <a:t>of immunity to new diseases brought from </a:t>
            </a:r>
            <a:r>
              <a:rPr lang="en-US" sz="2800" dirty="0" smtClean="0"/>
              <a:t>Europe</a:t>
            </a:r>
          </a:p>
          <a:p>
            <a:r>
              <a:rPr lang="en-US" sz="2800" dirty="0" smtClean="0"/>
              <a:t>Native Americans are displaced from their lands either by force or through treaties caused by expanding European settlement</a:t>
            </a:r>
          </a:p>
          <a:p>
            <a:r>
              <a:rPr lang="en-US" sz="2800" dirty="0" smtClean="0"/>
              <a:t>As tribes move west it also causes intertribal warfare </a:t>
            </a:r>
          </a:p>
          <a:p>
            <a:r>
              <a:rPr lang="en-US" sz="2800" dirty="0" smtClean="0"/>
              <a:t>Also remember Native Americans do not believe in the concept of land ownership</a:t>
            </a:r>
          </a:p>
          <a:p>
            <a:endParaRPr lang="en-US" dirty="0"/>
          </a:p>
        </p:txBody>
      </p:sp>
    </p:spTree>
    <p:extLst>
      <p:ext uri="{BB962C8B-B14F-4D97-AF65-F5344CB8AC3E}">
        <p14:creationId xmlns:p14="http://schemas.microsoft.com/office/powerpoint/2010/main" xmlns="" val="2820037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dian-reservation-map.gif (3456×2568) - Google Chrome"/>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3269707" cy="7143750"/>
          </a:xfrm>
        </p:spPr>
      </p:pic>
    </p:spTree>
    <p:extLst>
      <p:ext uri="{BB962C8B-B14F-4D97-AF65-F5344CB8AC3E}">
        <p14:creationId xmlns:p14="http://schemas.microsoft.com/office/powerpoint/2010/main" xmlns="" val="3476957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48352" y="247756"/>
            <a:ext cx="8896028" cy="6610244"/>
          </a:xfrm>
        </p:spPr>
      </p:pic>
      <p:pic>
        <p:nvPicPr>
          <p:cNvPr id="5" name="Picture 4" descr="indian-reservation-map.gif (3456×2568) - Google Chrome"/>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47217"/>
            <a:ext cx="12192000" cy="6563566"/>
          </a:xfrm>
          <a:prstGeom prst="rect">
            <a:avLst/>
          </a:prstGeom>
        </p:spPr>
      </p:pic>
    </p:spTree>
    <p:extLst>
      <p:ext uri="{BB962C8B-B14F-4D97-AF65-F5344CB8AC3E}">
        <p14:creationId xmlns:p14="http://schemas.microsoft.com/office/powerpoint/2010/main" xmlns="" val="376540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government Policies of removal</a:t>
            </a:r>
            <a:endParaRPr lang="en-US" dirty="0"/>
          </a:p>
        </p:txBody>
      </p:sp>
      <p:sp>
        <p:nvSpPr>
          <p:cNvPr id="3" name="Content Placeholder 2"/>
          <p:cNvSpPr>
            <a:spLocks noGrp="1"/>
          </p:cNvSpPr>
          <p:nvPr>
            <p:ph idx="1"/>
          </p:nvPr>
        </p:nvSpPr>
        <p:spPr>
          <a:xfrm>
            <a:off x="232475" y="2121407"/>
            <a:ext cx="10895773" cy="4620355"/>
          </a:xfrm>
        </p:spPr>
        <p:txBody>
          <a:bodyPr>
            <a:normAutofit lnSpcReduction="10000"/>
          </a:bodyPr>
          <a:lstStyle/>
          <a:p>
            <a:r>
              <a:rPr lang="en-US" sz="3600" dirty="0">
                <a:solidFill>
                  <a:srgbClr val="FF0000"/>
                </a:solidFill>
              </a:rPr>
              <a:t>Indian Removal Act of 1830 </a:t>
            </a:r>
            <a:r>
              <a:rPr lang="en-US" sz="3600" dirty="0" smtClean="0"/>
              <a:t>: </a:t>
            </a:r>
            <a:r>
              <a:rPr lang="en-US" sz="3600" dirty="0"/>
              <a:t>Allowed the government to negotiate removal treaties with the </a:t>
            </a:r>
            <a:r>
              <a:rPr lang="en-US" sz="3600" dirty="0" smtClean="0"/>
              <a:t>various Nativ</a:t>
            </a:r>
            <a:r>
              <a:rPr lang="en-US" sz="3600" dirty="0" smtClean="0"/>
              <a:t>e American tribes.</a:t>
            </a:r>
            <a:r>
              <a:rPr lang="en-US" sz="3600" dirty="0" smtClean="0"/>
              <a:t> </a:t>
            </a:r>
            <a:endParaRPr lang="en-US" sz="3600" dirty="0" smtClean="0"/>
          </a:p>
          <a:p>
            <a:r>
              <a:rPr lang="en-US" sz="3600" dirty="0">
                <a:solidFill>
                  <a:srgbClr val="FF0000"/>
                </a:solidFill>
              </a:rPr>
              <a:t>Assimilation </a:t>
            </a:r>
            <a:r>
              <a:rPr lang="en-US" sz="3600" dirty="0" smtClean="0">
                <a:solidFill>
                  <a:srgbClr val="FF0000"/>
                </a:solidFill>
              </a:rPr>
              <a:t>Policy: </a:t>
            </a:r>
            <a:r>
              <a:rPr lang="en-US" sz="3600" dirty="0" smtClean="0"/>
              <a:t>the process of a minority culture changing to resemble </a:t>
            </a:r>
            <a:r>
              <a:rPr lang="en-US" sz="3600" dirty="0"/>
              <a:t>the dominant </a:t>
            </a:r>
            <a:r>
              <a:rPr lang="en-US" sz="3600" dirty="0" smtClean="0"/>
              <a:t>culture– encouraging or forcing Native Americans to become ‘civilized’ by adopting Anglo-American customs.</a:t>
            </a:r>
            <a:br>
              <a:rPr lang="en-US" sz="3600" dirty="0" smtClean="0"/>
            </a:br>
            <a:r>
              <a:rPr lang="en-US" sz="3600" dirty="0" smtClean="0"/>
              <a:t>Example: Boarding </a:t>
            </a:r>
            <a:r>
              <a:rPr lang="en-US" sz="3600" dirty="0"/>
              <a:t>Schools 1890-1910 </a:t>
            </a:r>
          </a:p>
        </p:txBody>
      </p:sp>
    </p:spTree>
    <p:extLst>
      <p:ext uri="{BB962C8B-B14F-4D97-AF65-F5344CB8AC3E}">
        <p14:creationId xmlns:p14="http://schemas.microsoft.com/office/powerpoint/2010/main" xmlns="" val="2101322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028"/>
            <a:ext cx="10058400" cy="1609344"/>
          </a:xfrm>
        </p:spPr>
        <p:txBody>
          <a:bodyPr/>
          <a:lstStyle/>
          <a:p>
            <a:r>
              <a:rPr lang="en-US" dirty="0" smtClean="0"/>
              <a:t>Trail of tears</a:t>
            </a:r>
            <a:endParaRPr lang="en-US" dirty="0"/>
          </a:p>
        </p:txBody>
      </p:sp>
      <p:sp>
        <p:nvSpPr>
          <p:cNvPr id="3" name="Content Placeholder 2"/>
          <p:cNvSpPr>
            <a:spLocks noGrp="1"/>
          </p:cNvSpPr>
          <p:nvPr>
            <p:ph idx="1"/>
          </p:nvPr>
        </p:nvSpPr>
        <p:spPr>
          <a:xfrm>
            <a:off x="247650" y="1536954"/>
            <a:ext cx="3200400" cy="4050792"/>
          </a:xfrm>
        </p:spPr>
        <p:txBody>
          <a:bodyPr>
            <a:noAutofit/>
          </a:bodyPr>
          <a:lstStyle/>
          <a:p>
            <a:r>
              <a:rPr lang="en-US" sz="2400" dirty="0"/>
              <a:t>The Trail of Tears is a name given to the forced relocation and movement of Native American nations from southeastern parts of the United States following the Indian Removal Act of 1830.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76687" y="533400"/>
            <a:ext cx="7943266" cy="6057900"/>
          </a:xfrm>
          <a:prstGeom prst="rect">
            <a:avLst/>
          </a:prstGeom>
        </p:spPr>
      </p:pic>
    </p:spTree>
    <p:extLst>
      <p:ext uri="{BB962C8B-B14F-4D97-AF65-F5344CB8AC3E}">
        <p14:creationId xmlns:p14="http://schemas.microsoft.com/office/powerpoint/2010/main" xmlns="" val="283001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450" y="2351532"/>
            <a:ext cx="2574798" cy="4239768"/>
          </a:xfrm>
        </p:spPr>
        <p:txBody>
          <a:bodyPr>
            <a:noAutofit/>
          </a:bodyPr>
          <a:lstStyle/>
          <a:p>
            <a:pPr algn="ctr"/>
            <a:r>
              <a:rPr lang="en-US" sz="6000" dirty="0" smtClean="0"/>
              <a:t>Trail</a:t>
            </a:r>
            <a:br>
              <a:rPr lang="en-US" sz="6000" dirty="0" smtClean="0"/>
            </a:br>
            <a:r>
              <a:rPr lang="en-US" sz="6000" dirty="0" smtClean="0"/>
              <a:t> of tears</a:t>
            </a:r>
            <a:endParaRPr lang="en-US" sz="6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76212"/>
            <a:ext cx="8553450" cy="6415088"/>
          </a:xfrm>
        </p:spPr>
      </p:pic>
    </p:spTree>
    <p:extLst>
      <p:ext uri="{BB962C8B-B14F-4D97-AF65-F5344CB8AC3E}">
        <p14:creationId xmlns:p14="http://schemas.microsoft.com/office/powerpoint/2010/main" xmlns="" val="104676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7" y="129997"/>
            <a:ext cx="10058400" cy="1609344"/>
          </a:xfrm>
        </p:spPr>
        <p:txBody>
          <a:bodyPr/>
          <a:lstStyle/>
          <a:p>
            <a:r>
              <a:rPr lang="en-US" dirty="0" smtClean="0"/>
              <a:t>Carlisle Boarding school c.1900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9932" y="1382880"/>
            <a:ext cx="9225777" cy="5327886"/>
          </a:xfrm>
        </p:spPr>
      </p:pic>
    </p:spTree>
    <p:extLst>
      <p:ext uri="{BB962C8B-B14F-4D97-AF65-F5344CB8AC3E}">
        <p14:creationId xmlns:p14="http://schemas.microsoft.com/office/powerpoint/2010/main" xmlns="" val="3416859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484631"/>
            <a:ext cx="2603715" cy="5776683"/>
          </a:xfrm>
        </p:spPr>
        <p:txBody>
          <a:bodyPr>
            <a:normAutofit/>
          </a:bodyPr>
          <a:lstStyle/>
          <a:p>
            <a:r>
              <a:rPr lang="en-US" dirty="0" err="1" smtClean="0"/>
              <a:t>Ojibwe</a:t>
            </a:r>
            <a:r>
              <a:rPr lang="en-US" dirty="0" smtClean="0"/>
              <a:t/>
            </a:r>
            <a:br>
              <a:rPr lang="en-US" dirty="0" smtClean="0"/>
            </a:br>
            <a:r>
              <a:rPr lang="en-US" dirty="0" smtClean="0"/>
              <a:t> girls</a:t>
            </a:r>
            <a:br>
              <a:rPr lang="en-US" dirty="0" smtClean="0"/>
            </a:br>
            <a:r>
              <a:rPr lang="en-US" dirty="0" smtClean="0"/>
              <a:t>Learning</a:t>
            </a:r>
            <a:br>
              <a:rPr lang="en-US" dirty="0" smtClean="0"/>
            </a:br>
            <a:r>
              <a:rPr lang="en-US" dirty="0" smtClean="0"/>
              <a:t>to Sew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19215" y="463834"/>
            <a:ext cx="8509034" cy="6040364"/>
          </a:xfrm>
        </p:spPr>
      </p:pic>
    </p:spTree>
    <p:extLst>
      <p:ext uri="{BB962C8B-B14F-4D97-AF65-F5344CB8AC3E}">
        <p14:creationId xmlns:p14="http://schemas.microsoft.com/office/powerpoint/2010/main" xmlns="" val="312133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to where???</a:t>
            </a:r>
            <a:endParaRPr lang="en-US" dirty="0"/>
          </a:p>
        </p:txBody>
      </p:sp>
      <p:sp>
        <p:nvSpPr>
          <p:cNvPr id="3" name="Content Placeholder 2"/>
          <p:cNvSpPr>
            <a:spLocks noGrp="1"/>
          </p:cNvSpPr>
          <p:nvPr>
            <p:ph idx="1"/>
          </p:nvPr>
        </p:nvSpPr>
        <p:spPr/>
        <p:txBody>
          <a:bodyPr/>
          <a:lstStyle/>
          <a:p>
            <a:r>
              <a:rPr lang="en-US" sz="4400" dirty="0">
                <a:solidFill>
                  <a:srgbClr val="FF0000"/>
                </a:solidFill>
              </a:rPr>
              <a:t>Reservation: </a:t>
            </a:r>
            <a:r>
              <a:rPr lang="en-US" sz="4400" dirty="0"/>
              <a:t>an area of federal land reserved for an </a:t>
            </a:r>
            <a:r>
              <a:rPr lang="en-US" sz="4400" dirty="0" smtClean="0"/>
              <a:t>Native American </a:t>
            </a:r>
            <a:r>
              <a:rPr lang="en-US" sz="4400" dirty="0"/>
              <a:t>Tribe </a:t>
            </a:r>
            <a:r>
              <a:rPr lang="en-US" sz="4400" dirty="0" smtClean="0"/>
              <a:t/>
            </a:r>
            <a:br>
              <a:rPr lang="en-US" sz="4400" dirty="0" smtClean="0"/>
            </a:br>
            <a:r>
              <a:rPr lang="en-US" sz="4400" dirty="0" smtClean="0"/>
              <a:t>-often </a:t>
            </a:r>
            <a:r>
              <a:rPr lang="en-US" sz="4400" dirty="0"/>
              <a:t>invaded by settlers and tribes </a:t>
            </a:r>
            <a:r>
              <a:rPr lang="en-US" sz="4400" dirty="0" smtClean="0"/>
              <a:t>sometimes refused </a:t>
            </a:r>
            <a:r>
              <a:rPr lang="en-US" sz="4400" dirty="0"/>
              <a:t>to </a:t>
            </a:r>
            <a:r>
              <a:rPr lang="en-US" sz="4400" dirty="0" smtClean="0"/>
              <a:t>stay</a:t>
            </a:r>
            <a:endParaRPr lang="en-US" sz="4400" dirty="0"/>
          </a:p>
          <a:p>
            <a:endParaRPr lang="en-US" dirty="0"/>
          </a:p>
        </p:txBody>
      </p:sp>
    </p:spTree>
    <p:extLst>
      <p:ext uri="{BB962C8B-B14F-4D97-AF65-F5344CB8AC3E}">
        <p14:creationId xmlns:p14="http://schemas.microsoft.com/office/powerpoint/2010/main" xmlns="" val="146405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42441" y="442061"/>
            <a:ext cx="9949912" cy="6633274"/>
          </a:xfrm>
        </p:spPr>
      </p:pic>
      <p:sp>
        <p:nvSpPr>
          <p:cNvPr id="2" name="Title 1"/>
          <p:cNvSpPr>
            <a:spLocks noGrp="1"/>
          </p:cNvSpPr>
          <p:nvPr>
            <p:ph type="title"/>
          </p:nvPr>
        </p:nvSpPr>
        <p:spPr>
          <a:xfrm>
            <a:off x="2133600" y="659037"/>
            <a:ext cx="10058400" cy="1609344"/>
          </a:xfrm>
        </p:spPr>
        <p:txBody>
          <a:bodyPr/>
          <a:lstStyle/>
          <a:p>
            <a:pPr algn="r"/>
            <a:r>
              <a:rPr lang="en-US" dirty="0" smtClean="0">
                <a:solidFill>
                  <a:srgbClr val="FF0000"/>
                </a:solidFill>
              </a:rPr>
              <a:t>“Indian territory”</a:t>
            </a:r>
            <a:endParaRPr lang="en-US" dirty="0">
              <a:solidFill>
                <a:srgbClr val="FF0000"/>
              </a:solidFill>
            </a:endParaRPr>
          </a:p>
        </p:txBody>
      </p:sp>
      <p:sp>
        <p:nvSpPr>
          <p:cNvPr id="7" name="TextBox 6"/>
          <p:cNvSpPr txBox="1"/>
          <p:nvPr/>
        </p:nvSpPr>
        <p:spPr>
          <a:xfrm>
            <a:off x="294699" y="649167"/>
            <a:ext cx="3677802" cy="2062103"/>
          </a:xfrm>
          <a:prstGeom prst="rect">
            <a:avLst/>
          </a:prstGeom>
          <a:noFill/>
        </p:spPr>
        <p:txBody>
          <a:bodyPr wrap="none" rtlCol="0">
            <a:spAutoFit/>
          </a:bodyPr>
          <a:lstStyle/>
          <a:p>
            <a:pPr algn="ctr"/>
            <a:r>
              <a:rPr lang="en-US" sz="3200" b="1" dirty="0" smtClean="0"/>
              <a:t>Around 33 tribes </a:t>
            </a:r>
          </a:p>
          <a:p>
            <a:pPr algn="ctr"/>
            <a:r>
              <a:rPr lang="en-US" sz="3200" b="1" dirty="0" smtClean="0"/>
              <a:t>Were moved here</a:t>
            </a:r>
          </a:p>
          <a:p>
            <a:pPr algn="ctr"/>
            <a:r>
              <a:rPr lang="en-US" sz="3200" b="1" dirty="0" smtClean="0"/>
              <a:t>From all over </a:t>
            </a:r>
          </a:p>
          <a:p>
            <a:pPr algn="ctr"/>
            <a:r>
              <a:rPr lang="en-US" sz="3200" b="1" dirty="0" smtClean="0"/>
              <a:t>The country.</a:t>
            </a:r>
            <a:endParaRPr lang="en-US" sz="3200" b="1" dirty="0"/>
          </a:p>
        </p:txBody>
      </p:sp>
    </p:spTree>
    <p:extLst>
      <p:ext uri="{BB962C8B-B14F-4D97-AF65-F5344CB8AC3E}">
        <p14:creationId xmlns:p14="http://schemas.microsoft.com/office/powerpoint/2010/main" xmlns="" val="2256434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TC103090434[[fn=Wood Type]]</Template>
  <TotalTime>192</TotalTime>
  <Words>637</Words>
  <Application>Microsoft Office PowerPoint</Application>
  <PresentationFormat>Custom</PresentationFormat>
  <Paragraphs>46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Wood Type</vt:lpstr>
      <vt:lpstr>Native American Removal</vt:lpstr>
      <vt:lpstr>European arrivals to north America 1500s and 1600s</vt:lpstr>
      <vt:lpstr>US government Policies of removal</vt:lpstr>
      <vt:lpstr>Trail of tears</vt:lpstr>
      <vt:lpstr>Trail  of tears</vt:lpstr>
      <vt:lpstr>Carlisle Boarding school c.1900</vt:lpstr>
      <vt:lpstr>Ojibwe  girls Learning to Sew </vt:lpstr>
      <vt:lpstr>Removal to where???</vt:lpstr>
      <vt:lpstr>“Indian territory”</vt:lpstr>
      <vt:lpstr>Answer these questions  in your notebook NOW:</vt:lpstr>
      <vt:lpstr>US government Policies of removal</vt:lpstr>
      <vt:lpstr>Delaware nation removal</vt:lpstr>
      <vt:lpstr>Results of these policies</vt:lpstr>
      <vt:lpstr>“indian new deal”</vt:lpstr>
      <vt:lpstr>Reservations today</vt:lpstr>
      <vt:lpstr>Tribal sovereignty</vt:lpstr>
      <vt:lpstr>Reservations today</vt:lpstr>
      <vt:lpstr>Reservations today</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Removal</dc:title>
  <dc:creator>Natalie Kainz</dc:creator>
  <cp:lastModifiedBy>nataliek</cp:lastModifiedBy>
  <cp:revision>10</cp:revision>
  <dcterms:created xsi:type="dcterms:W3CDTF">2013-09-22T14:32:56Z</dcterms:created>
  <dcterms:modified xsi:type="dcterms:W3CDTF">2013-09-23T06:48:43Z</dcterms:modified>
</cp:coreProperties>
</file>