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B9005B83-8E21-490E-8A80-68ED84275328}" type="datetimeFigureOut">
              <a:rPr lang="en-US" smtClean="0"/>
              <a:t>5/29/2012</a:t>
            </a:fld>
            <a:endParaRPr lang="en-US"/>
          </a:p>
        </p:txBody>
      </p:sp>
      <p:sp>
        <p:nvSpPr>
          <p:cNvPr id="16" name="Slide Number Placeholder 15"/>
          <p:cNvSpPr>
            <a:spLocks noGrp="1"/>
          </p:cNvSpPr>
          <p:nvPr>
            <p:ph type="sldNum" sz="quarter" idx="11"/>
          </p:nvPr>
        </p:nvSpPr>
        <p:spPr/>
        <p:txBody>
          <a:bodyPr/>
          <a:lstStyle/>
          <a:p>
            <a:fld id="{F642D9F9-89DE-44EB-8FAF-A53B9CBC2399}"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005B83-8E21-490E-8A80-68ED84275328}" type="datetimeFigureOut">
              <a:rPr lang="en-US" smtClean="0"/>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2D9F9-89DE-44EB-8FAF-A53B9CBC23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005B83-8E21-490E-8A80-68ED84275328}" type="datetimeFigureOut">
              <a:rPr lang="en-US" smtClean="0"/>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2D9F9-89DE-44EB-8FAF-A53B9CBC23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B9005B83-8E21-490E-8A80-68ED84275328}" type="datetimeFigureOut">
              <a:rPr lang="en-US" smtClean="0"/>
              <a:t>5/29/2012</a:t>
            </a:fld>
            <a:endParaRPr lang="en-US"/>
          </a:p>
        </p:txBody>
      </p:sp>
      <p:sp>
        <p:nvSpPr>
          <p:cNvPr id="15" name="Slide Number Placeholder 14"/>
          <p:cNvSpPr>
            <a:spLocks noGrp="1"/>
          </p:cNvSpPr>
          <p:nvPr>
            <p:ph type="sldNum" sz="quarter" idx="15"/>
          </p:nvPr>
        </p:nvSpPr>
        <p:spPr/>
        <p:txBody>
          <a:bodyPr/>
          <a:lstStyle>
            <a:lvl1pPr algn="ctr">
              <a:defRPr/>
            </a:lvl1pPr>
          </a:lstStyle>
          <a:p>
            <a:fld id="{F642D9F9-89DE-44EB-8FAF-A53B9CBC2399}"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9005B83-8E21-490E-8A80-68ED84275328}" type="datetimeFigureOut">
              <a:rPr lang="en-US" smtClean="0"/>
              <a:t>5/29/2012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2D9F9-89DE-44EB-8FAF-A53B9CBC2399}"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9005B83-8E21-490E-8A80-68ED84275328}" type="datetimeFigureOut">
              <a:rPr lang="en-US" smtClean="0"/>
              <a:t>5/29/2012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2D9F9-89DE-44EB-8FAF-A53B9CBC2399}"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642D9F9-89DE-44EB-8FAF-A53B9CBC2399}"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B9005B83-8E21-490E-8A80-68ED84275328}" type="datetimeFigureOut">
              <a:rPr lang="en-US" smtClean="0"/>
              <a:t>5/29/2012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9005B83-8E21-490E-8A80-68ED84275328}" type="datetimeFigureOut">
              <a:rPr lang="en-US" smtClean="0"/>
              <a:t>5/29/2012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42D9F9-89DE-44EB-8FAF-A53B9CBC2399}"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05B83-8E21-490E-8A80-68ED84275328}" type="datetimeFigureOut">
              <a:rPr lang="en-US" smtClean="0"/>
              <a:t>5/29/2012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42D9F9-89DE-44EB-8FAF-A53B9CBC23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B9005B83-8E21-490E-8A80-68ED84275328}" type="datetimeFigureOut">
              <a:rPr lang="en-US" smtClean="0"/>
              <a:t>5/29/2012</a:t>
            </a:fld>
            <a:endParaRPr lang="en-US"/>
          </a:p>
        </p:txBody>
      </p:sp>
      <p:sp>
        <p:nvSpPr>
          <p:cNvPr id="9" name="Slide Number Placeholder 8"/>
          <p:cNvSpPr>
            <a:spLocks noGrp="1"/>
          </p:cNvSpPr>
          <p:nvPr>
            <p:ph type="sldNum" sz="quarter" idx="15"/>
          </p:nvPr>
        </p:nvSpPr>
        <p:spPr/>
        <p:txBody>
          <a:bodyPr/>
          <a:lstStyle/>
          <a:p>
            <a:fld id="{F642D9F9-89DE-44EB-8FAF-A53B9CBC2399}"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B9005B83-8E21-490E-8A80-68ED84275328}" type="datetimeFigureOut">
              <a:rPr lang="en-US" smtClean="0"/>
              <a:t>5/29/2012</a:t>
            </a:fld>
            <a:endParaRPr lang="en-US"/>
          </a:p>
        </p:txBody>
      </p:sp>
      <p:sp>
        <p:nvSpPr>
          <p:cNvPr id="9" name="Slide Number Placeholder 8"/>
          <p:cNvSpPr>
            <a:spLocks noGrp="1"/>
          </p:cNvSpPr>
          <p:nvPr>
            <p:ph type="sldNum" sz="quarter" idx="11"/>
          </p:nvPr>
        </p:nvSpPr>
        <p:spPr/>
        <p:txBody>
          <a:bodyPr/>
          <a:lstStyle/>
          <a:p>
            <a:fld id="{F642D9F9-89DE-44EB-8FAF-A53B9CBC239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9005B83-8E21-490E-8A80-68ED84275328}" type="datetimeFigureOut">
              <a:rPr lang="en-US" smtClean="0"/>
              <a:t>5/29/2012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642D9F9-89DE-44EB-8FAF-A53B9CBC2399}"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Foreign and Domestic Policy</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dirty="0" smtClean="0"/>
              <a:t>Trade arrangements where tariffs or other barriers to the free flow of goods and services are eliminated.</a:t>
            </a:r>
            <a:br>
              <a:rPr lang="en-US" dirty="0" smtClean="0"/>
            </a:br>
            <a:endParaRPr lang="en-US" dirty="0" smtClean="0"/>
          </a:p>
          <a:p>
            <a:pPr>
              <a:lnSpc>
                <a:spcPct val="90000"/>
              </a:lnSpc>
            </a:pPr>
            <a:r>
              <a:rPr lang="en-US" dirty="0" smtClean="0"/>
              <a:t>The basic argument for free trade is based on the idea that each region should concentrate on what it can produce most cheaply and efficiently and should exchange its products for those it is less able to produce economically. </a:t>
            </a:r>
          </a:p>
          <a:p>
            <a:endParaRPr lang="en-US" dirty="0"/>
          </a:p>
        </p:txBody>
      </p:sp>
      <p:sp>
        <p:nvSpPr>
          <p:cNvPr id="3" name="Title 2"/>
          <p:cNvSpPr>
            <a:spLocks noGrp="1"/>
          </p:cNvSpPr>
          <p:nvPr>
            <p:ph type="title"/>
          </p:nvPr>
        </p:nvSpPr>
        <p:spPr/>
        <p:txBody>
          <a:bodyPr/>
          <a:lstStyle/>
          <a:p>
            <a:r>
              <a:rPr lang="en-US" dirty="0" smtClean="0"/>
              <a:t>Goal 4: Free Trade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trade agreement between the United States, Canada, and Mexico, which took effect January 1, 1994. Its purpose is to promote trade between one another and increase the efficiency and fairness of trade between the three nations.</a:t>
            </a:r>
          </a:p>
          <a:p>
            <a:endParaRPr lang="en-US" dirty="0"/>
          </a:p>
        </p:txBody>
      </p:sp>
      <p:sp>
        <p:nvSpPr>
          <p:cNvPr id="3" name="Title 2"/>
          <p:cNvSpPr>
            <a:spLocks noGrp="1"/>
          </p:cNvSpPr>
          <p:nvPr>
            <p:ph type="title"/>
          </p:nvPr>
        </p:nvSpPr>
        <p:spPr/>
        <p:txBody>
          <a:bodyPr/>
          <a:lstStyle/>
          <a:p>
            <a:r>
              <a:rPr lang="en-US" dirty="0" smtClean="0"/>
              <a:t>Free Trade Example: NAFTA</a:t>
            </a:r>
            <a:endParaRPr lang="en-US" dirty="0"/>
          </a:p>
        </p:txBody>
      </p:sp>
      <p:pic>
        <p:nvPicPr>
          <p:cNvPr id="4" name="Picture 3" descr="NAFTA.jpg"/>
          <p:cNvPicPr>
            <a:picLocks noChangeAspect="1"/>
          </p:cNvPicPr>
          <p:nvPr/>
        </p:nvPicPr>
        <p:blipFill>
          <a:blip r:embed="rId2" cstate="print"/>
          <a:stretch>
            <a:fillRect/>
          </a:stretch>
        </p:blipFill>
        <p:spPr>
          <a:xfrm>
            <a:off x="2438400" y="3581400"/>
            <a:ext cx="3657600" cy="265785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Defined: Having concern for or helping to improve the welfare of other people.</a:t>
            </a:r>
          </a:p>
          <a:p>
            <a:r>
              <a:rPr lang="en-US" dirty="0" smtClean="0"/>
              <a:t>Helps to provide political stability in other nations.</a:t>
            </a:r>
          </a:p>
          <a:p>
            <a:r>
              <a:rPr lang="en-US" dirty="0" smtClean="0"/>
              <a:t>Examples:</a:t>
            </a:r>
          </a:p>
          <a:p>
            <a:pPr lvl="1"/>
            <a:r>
              <a:rPr lang="en-US" dirty="0" smtClean="0"/>
              <a:t>Aid for natural disasters </a:t>
            </a:r>
            <a:r>
              <a:rPr lang="en-US" dirty="0" smtClean="0"/>
              <a:t/>
            </a:r>
            <a:br>
              <a:rPr lang="en-US" dirty="0" smtClean="0"/>
            </a:br>
            <a:r>
              <a:rPr lang="en-US" dirty="0" smtClean="0"/>
              <a:t>around </a:t>
            </a:r>
            <a:r>
              <a:rPr lang="en-US" dirty="0" smtClean="0"/>
              <a:t>the world</a:t>
            </a:r>
          </a:p>
          <a:p>
            <a:pPr lvl="1"/>
            <a:r>
              <a:rPr lang="en-US" dirty="0" smtClean="0"/>
              <a:t>Aid for food shortages</a:t>
            </a:r>
          </a:p>
          <a:p>
            <a:pPr lvl="1"/>
            <a:r>
              <a:rPr lang="en-US" dirty="0" smtClean="0"/>
              <a:t>Aid of medical supplies </a:t>
            </a:r>
            <a:r>
              <a:rPr lang="en-US" dirty="0" smtClean="0"/>
              <a:t/>
            </a:r>
            <a:br>
              <a:rPr lang="en-US" dirty="0" smtClean="0"/>
            </a:br>
            <a:r>
              <a:rPr lang="en-US" dirty="0" smtClean="0"/>
              <a:t>and </a:t>
            </a:r>
            <a:r>
              <a:rPr lang="en-US" dirty="0" smtClean="0"/>
              <a:t>technology</a:t>
            </a:r>
          </a:p>
          <a:p>
            <a:endParaRPr lang="en-US" dirty="0"/>
          </a:p>
        </p:txBody>
      </p:sp>
      <p:sp>
        <p:nvSpPr>
          <p:cNvPr id="3" name="Title 2"/>
          <p:cNvSpPr>
            <a:spLocks noGrp="1"/>
          </p:cNvSpPr>
          <p:nvPr>
            <p:ph type="title"/>
          </p:nvPr>
        </p:nvSpPr>
        <p:spPr/>
        <p:txBody>
          <a:bodyPr/>
          <a:lstStyle/>
          <a:p>
            <a:r>
              <a:rPr lang="en-US" dirty="0" smtClean="0"/>
              <a:t>Goal 5: Humanitarian</a:t>
            </a:r>
            <a:endParaRPr lang="en-US" dirty="0"/>
          </a:p>
        </p:txBody>
      </p:sp>
      <p:pic>
        <p:nvPicPr>
          <p:cNvPr id="4" name="Picture 3" descr="humanitarian aid.jpg"/>
          <p:cNvPicPr>
            <a:picLocks noChangeAspect="1"/>
          </p:cNvPicPr>
          <p:nvPr/>
        </p:nvPicPr>
        <p:blipFill>
          <a:blip r:embed="rId2" cstate="print"/>
          <a:stretch>
            <a:fillRect/>
          </a:stretch>
        </p:blipFill>
        <p:spPr>
          <a:xfrm>
            <a:off x="5029200" y="3124200"/>
            <a:ext cx="3090964" cy="31242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Please rank the following goals in order from most important to least important:</a:t>
            </a:r>
          </a:p>
          <a:p>
            <a:pPr>
              <a:buNone/>
            </a:pPr>
            <a:endParaRPr lang="en-US" dirty="0" smtClean="0"/>
          </a:p>
          <a:p>
            <a:r>
              <a:rPr lang="en-US" dirty="0" smtClean="0"/>
              <a:t>National Security</a:t>
            </a:r>
          </a:p>
          <a:p>
            <a:r>
              <a:rPr lang="en-US" dirty="0" smtClean="0"/>
              <a:t>World Peace</a:t>
            </a:r>
          </a:p>
          <a:p>
            <a:r>
              <a:rPr lang="en-US" dirty="0" smtClean="0"/>
              <a:t>Self- government (democracy)</a:t>
            </a:r>
          </a:p>
          <a:p>
            <a:r>
              <a:rPr lang="en-US" dirty="0" smtClean="0"/>
              <a:t>Free and Open Trade</a:t>
            </a:r>
          </a:p>
          <a:p>
            <a:r>
              <a:rPr lang="en-US" dirty="0" smtClean="0"/>
              <a:t>Concern for Humanity</a:t>
            </a:r>
          </a:p>
          <a:p>
            <a:endParaRPr lang="en-US" dirty="0"/>
          </a:p>
        </p:txBody>
      </p:sp>
      <p:sp>
        <p:nvSpPr>
          <p:cNvPr id="3" name="Title 2"/>
          <p:cNvSpPr>
            <a:spLocks noGrp="1"/>
          </p:cNvSpPr>
          <p:nvPr>
            <p:ph type="title"/>
          </p:nvPr>
        </p:nvSpPr>
        <p:spPr/>
        <p:txBody>
          <a:bodyPr/>
          <a:lstStyle/>
          <a:p>
            <a:r>
              <a:rPr lang="en-US" dirty="0" smtClean="0"/>
              <a:t>5 Goals of Foreign Policy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Isolationism</a:t>
            </a:r>
            <a:r>
              <a:rPr lang="en-US" dirty="0" smtClean="0"/>
              <a:t> (avoidance of international relations)</a:t>
            </a:r>
            <a:endParaRPr lang="en-US" dirty="0" smtClean="0"/>
          </a:p>
          <a:p>
            <a:r>
              <a:rPr lang="en-US" b="1" dirty="0" smtClean="0"/>
              <a:t>Imperialism</a:t>
            </a:r>
            <a:r>
              <a:rPr lang="en-US" dirty="0" smtClean="0"/>
              <a:t> (policy of domination or empire building)</a:t>
            </a:r>
            <a:endParaRPr lang="en-US" dirty="0" smtClean="0"/>
          </a:p>
          <a:p>
            <a:r>
              <a:rPr lang="en-US" b="1" dirty="0" smtClean="0"/>
              <a:t>Interventionism</a:t>
            </a:r>
            <a:r>
              <a:rPr lang="en-US" dirty="0" smtClean="0"/>
              <a:t> (</a:t>
            </a:r>
            <a:r>
              <a:rPr lang="en-US" dirty="0" smtClean="0"/>
              <a:t>Involvement in another country’s </a:t>
            </a:r>
            <a:r>
              <a:rPr lang="en-US" dirty="0" smtClean="0"/>
              <a:t>affairs)</a:t>
            </a:r>
            <a:endParaRPr lang="en-US" dirty="0" smtClean="0"/>
          </a:p>
          <a:p>
            <a:pPr>
              <a:buNone/>
            </a:pPr>
            <a:endParaRPr lang="en-US" dirty="0" smtClean="0"/>
          </a:p>
          <a:p>
            <a:pPr>
              <a:buNone/>
            </a:pPr>
            <a:r>
              <a:rPr lang="en-US" dirty="0" smtClean="0"/>
              <a:t>Which do you think is the best foreign policy? Explain your reasoning!</a:t>
            </a:r>
          </a:p>
          <a:p>
            <a:pPr>
              <a:buNone/>
            </a:pPr>
            <a:r>
              <a:rPr lang="en-US" dirty="0" smtClean="0"/>
              <a:t>Which do you think is the best foreign policy for the US? For </a:t>
            </a:r>
            <a:r>
              <a:rPr lang="en-US" dirty="0" err="1" smtClean="0"/>
              <a:t>Kosova</a:t>
            </a:r>
            <a:r>
              <a:rPr lang="en-US" dirty="0" smtClean="0"/>
              <a:t>?</a:t>
            </a:r>
            <a:endParaRPr lang="en-US" dirty="0"/>
          </a:p>
        </p:txBody>
      </p:sp>
      <p:sp>
        <p:nvSpPr>
          <p:cNvPr id="3" name="Title 2"/>
          <p:cNvSpPr>
            <a:spLocks noGrp="1"/>
          </p:cNvSpPr>
          <p:nvPr>
            <p:ph type="title"/>
          </p:nvPr>
        </p:nvSpPr>
        <p:spPr/>
        <p:txBody>
          <a:bodyPr/>
          <a:lstStyle/>
          <a:p>
            <a:r>
              <a:rPr lang="en-US" dirty="0" smtClean="0"/>
              <a:t>Categories of Foreign Policy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u="sng" dirty="0" smtClean="0"/>
              <a:t>Do nothing</a:t>
            </a:r>
            <a:r>
              <a:rPr lang="en-US" sz="2800" dirty="0" smtClean="0"/>
              <a:t>			* </a:t>
            </a:r>
            <a:r>
              <a:rPr lang="en-US" sz="2800" u="sng" dirty="0" smtClean="0"/>
              <a:t>Pres. statement</a:t>
            </a:r>
          </a:p>
          <a:p>
            <a:r>
              <a:rPr lang="en-US" sz="2800" u="sng" dirty="0" smtClean="0"/>
              <a:t>Call for negotiations	</a:t>
            </a:r>
            <a:r>
              <a:rPr lang="en-US" sz="2800" dirty="0" smtClean="0"/>
              <a:t>	* </a:t>
            </a:r>
            <a:r>
              <a:rPr lang="en-US" sz="2800" u="sng" dirty="0" smtClean="0"/>
              <a:t>Propaganda</a:t>
            </a:r>
          </a:p>
          <a:p>
            <a:r>
              <a:rPr lang="en-US" sz="2800" u="sng" dirty="0" smtClean="0"/>
              <a:t>Economic aid</a:t>
            </a:r>
            <a:r>
              <a:rPr lang="en-US" sz="2800" dirty="0" smtClean="0"/>
              <a:t>			* </a:t>
            </a:r>
            <a:r>
              <a:rPr lang="en-US" sz="2800" u="sng" dirty="0" smtClean="0"/>
              <a:t>Economic sanctions</a:t>
            </a:r>
          </a:p>
          <a:p>
            <a:r>
              <a:rPr lang="en-US" sz="2800" u="sng" dirty="0" smtClean="0"/>
              <a:t>Send military materials</a:t>
            </a:r>
            <a:r>
              <a:rPr lang="en-US" sz="2800" dirty="0" smtClean="0"/>
              <a:t>	* </a:t>
            </a:r>
            <a:r>
              <a:rPr lang="en-US" sz="2800" u="sng" dirty="0" smtClean="0"/>
              <a:t>Military presence</a:t>
            </a:r>
          </a:p>
          <a:p>
            <a:r>
              <a:rPr lang="en-US" sz="2800" u="sng" dirty="0" smtClean="0"/>
              <a:t>Military threats</a:t>
            </a:r>
            <a:r>
              <a:rPr lang="en-US" sz="2800" dirty="0" smtClean="0"/>
              <a:t>		</a:t>
            </a:r>
            <a:r>
              <a:rPr lang="en-US" sz="2800" dirty="0" smtClean="0"/>
              <a:t>	* </a:t>
            </a:r>
            <a:r>
              <a:rPr lang="en-US" sz="2800" u="sng" dirty="0" smtClean="0"/>
              <a:t>Blockade</a:t>
            </a:r>
          </a:p>
          <a:p>
            <a:r>
              <a:rPr lang="en-US" sz="2800" u="sng" dirty="0" smtClean="0"/>
              <a:t>Mobilize troops	</a:t>
            </a:r>
            <a:r>
              <a:rPr lang="en-US" sz="2800" dirty="0" smtClean="0"/>
              <a:t>		* </a:t>
            </a:r>
            <a:r>
              <a:rPr lang="en-US" sz="2800" u="sng" dirty="0" smtClean="0"/>
              <a:t>Subversive action</a:t>
            </a:r>
          </a:p>
          <a:p>
            <a:r>
              <a:rPr lang="en-US" sz="2800" u="sng" dirty="0" smtClean="0"/>
              <a:t>Use troops</a:t>
            </a:r>
            <a:r>
              <a:rPr lang="en-US" sz="2800" dirty="0" smtClean="0"/>
              <a:t>			        	</a:t>
            </a:r>
            <a:r>
              <a:rPr lang="en-US" sz="2400" dirty="0" smtClean="0"/>
              <a:t>spy</a:t>
            </a:r>
            <a:r>
              <a:rPr lang="en-US" sz="2800" dirty="0" smtClean="0"/>
              <a:t> 		</a:t>
            </a:r>
            <a:endParaRPr lang="en-US" sz="2800" u="sng" dirty="0" smtClean="0"/>
          </a:p>
          <a:p>
            <a:r>
              <a:rPr lang="en-US" sz="2800" u="sng" dirty="0" smtClean="0"/>
              <a:t>Bombing	</a:t>
            </a:r>
            <a:r>
              <a:rPr lang="en-US" sz="2800" dirty="0" smtClean="0"/>
              <a:t>				</a:t>
            </a:r>
            <a:r>
              <a:rPr lang="en-US" sz="2400" dirty="0" smtClean="0"/>
              <a:t>assassination</a:t>
            </a:r>
          </a:p>
          <a:p>
            <a:r>
              <a:rPr lang="en-US" sz="2800" u="sng" dirty="0" smtClean="0"/>
              <a:t>Invasion</a:t>
            </a:r>
            <a:r>
              <a:rPr lang="en-US" sz="2800" dirty="0" smtClean="0"/>
              <a:t>					</a:t>
            </a:r>
            <a:r>
              <a:rPr lang="en-US" sz="2400" dirty="0" smtClean="0"/>
              <a:t>weaken leadership</a:t>
            </a:r>
          </a:p>
          <a:p>
            <a:endParaRPr lang="en-US" dirty="0"/>
          </a:p>
        </p:txBody>
      </p:sp>
      <p:sp>
        <p:nvSpPr>
          <p:cNvPr id="3" name="Title 2"/>
          <p:cNvSpPr>
            <a:spLocks noGrp="1"/>
          </p:cNvSpPr>
          <p:nvPr>
            <p:ph type="title"/>
          </p:nvPr>
        </p:nvSpPr>
        <p:spPr/>
        <p:txBody>
          <a:bodyPr>
            <a:normAutofit fontScale="90000"/>
          </a:bodyPr>
          <a:lstStyle/>
          <a:p>
            <a:r>
              <a:rPr lang="en-US" b="1" dirty="0" smtClean="0"/>
              <a:t>Responses in Foreign Policy Events</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b="1" dirty="0" smtClean="0"/>
              <a:t>National mobilizations during wartime (Expansion of Governmental Power – increase in domestic wartime manufacturing</a:t>
            </a:r>
            <a:r>
              <a:rPr lang="en-US" b="1" dirty="0" smtClean="0"/>
              <a:t>)</a:t>
            </a:r>
          </a:p>
          <a:p>
            <a:pPr lvl="0"/>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Domestic and Foreign Policies</a:t>
            </a:r>
            <a:br>
              <a:rPr lang="en-US" dirty="0" smtClean="0"/>
            </a:br>
            <a:r>
              <a:rPr lang="en-US" dirty="0" smtClean="0"/>
              <a:t> affect each other!</a:t>
            </a:r>
            <a:endParaRPr lang="en-US" dirty="0"/>
          </a:p>
        </p:txBody>
      </p:sp>
      <p:pic>
        <p:nvPicPr>
          <p:cNvPr id="4" name="Picture 3" descr="rationing.jpg"/>
          <p:cNvPicPr>
            <a:picLocks noChangeAspect="1"/>
          </p:cNvPicPr>
          <p:nvPr/>
        </p:nvPicPr>
        <p:blipFill>
          <a:blip r:embed="rId2" cstate="print"/>
          <a:stretch>
            <a:fillRect/>
          </a:stretch>
        </p:blipFill>
        <p:spPr>
          <a:xfrm>
            <a:off x="381000" y="2895600"/>
            <a:ext cx="2413162" cy="3352800"/>
          </a:xfrm>
          <a:prstGeom prst="rect">
            <a:avLst/>
          </a:prstGeom>
        </p:spPr>
      </p:pic>
      <p:pic>
        <p:nvPicPr>
          <p:cNvPr id="5" name="Picture 4" descr="rosie.jpg"/>
          <p:cNvPicPr>
            <a:picLocks noChangeAspect="1"/>
          </p:cNvPicPr>
          <p:nvPr/>
        </p:nvPicPr>
        <p:blipFill>
          <a:blip r:embed="rId3" cstate="print"/>
          <a:stretch>
            <a:fillRect/>
          </a:stretch>
        </p:blipFill>
        <p:spPr>
          <a:xfrm>
            <a:off x="6172200" y="2895600"/>
            <a:ext cx="2556999" cy="3352800"/>
          </a:xfrm>
          <a:prstGeom prst="rect">
            <a:avLst/>
          </a:prstGeom>
        </p:spPr>
      </p:pic>
      <p:pic>
        <p:nvPicPr>
          <p:cNvPr id="6" name="Picture 5" descr="ride with hitler"/>
          <p:cNvPicPr>
            <a:picLocks noChangeAspect="1"/>
          </p:cNvPicPr>
          <p:nvPr/>
        </p:nvPicPr>
        <p:blipFill>
          <a:blip r:embed="rId4" cstate="print"/>
          <a:stretch>
            <a:fillRect/>
          </a:stretch>
        </p:blipFill>
        <p:spPr>
          <a:xfrm>
            <a:off x="3048000" y="2819400"/>
            <a:ext cx="2761921" cy="356235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b="1" dirty="0" smtClean="0"/>
              <a:t>Waging the Cold War (Large and expensive military establishment , draft/military conscription, nuclear testing, civil defense drills, construction of bomb shelters, and the “space race</a:t>
            </a:r>
            <a:r>
              <a:rPr lang="en-US" b="1" dirty="0" smtClean="0"/>
              <a:t>”)</a:t>
            </a:r>
          </a:p>
          <a:p>
            <a:pPr lvl="0"/>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Domestic and Foreign Policies</a:t>
            </a:r>
            <a:br>
              <a:rPr lang="en-US" dirty="0" smtClean="0"/>
            </a:br>
            <a:r>
              <a:rPr lang="en-US" dirty="0" smtClean="0"/>
              <a:t> affect each other!</a:t>
            </a:r>
            <a:endParaRPr lang="en-US" dirty="0"/>
          </a:p>
        </p:txBody>
      </p:sp>
      <p:pic>
        <p:nvPicPr>
          <p:cNvPr id="4" name="Picture 3" descr="duck and cover.jpg"/>
          <p:cNvPicPr>
            <a:picLocks noChangeAspect="1"/>
          </p:cNvPicPr>
          <p:nvPr/>
        </p:nvPicPr>
        <p:blipFill>
          <a:blip r:embed="rId2" cstate="print"/>
          <a:stretch>
            <a:fillRect/>
          </a:stretch>
        </p:blipFill>
        <p:spPr>
          <a:xfrm>
            <a:off x="990600" y="3810000"/>
            <a:ext cx="3124200" cy="2698962"/>
          </a:xfrm>
          <a:prstGeom prst="rect">
            <a:avLst/>
          </a:prstGeom>
        </p:spPr>
      </p:pic>
      <p:pic>
        <p:nvPicPr>
          <p:cNvPr id="5" name="Picture 4" descr="bomb shelter.jpg"/>
          <p:cNvPicPr>
            <a:picLocks noChangeAspect="1"/>
          </p:cNvPicPr>
          <p:nvPr/>
        </p:nvPicPr>
        <p:blipFill>
          <a:blip r:embed="rId3" cstate="print"/>
          <a:stretch>
            <a:fillRect/>
          </a:stretch>
        </p:blipFill>
        <p:spPr>
          <a:xfrm>
            <a:off x="4724400" y="3810000"/>
            <a:ext cx="3429000" cy="257175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r>
              <a:rPr lang="en-US" b="1" dirty="0" smtClean="0"/>
              <a:t>National Security </a:t>
            </a:r>
            <a:r>
              <a:rPr lang="en-US" b="1" dirty="0" smtClean="0"/>
              <a:t>: black </a:t>
            </a:r>
            <a:r>
              <a:rPr lang="en-US" b="1" dirty="0" smtClean="0"/>
              <a:t>defense projects, emergence of multibillion </a:t>
            </a:r>
            <a:r>
              <a:rPr lang="en-US" b="1" dirty="0" smtClean="0"/>
              <a:t>dollar </a:t>
            </a:r>
            <a:r>
              <a:rPr lang="en-US" b="1" dirty="0" smtClean="0"/>
              <a:t>defense firms, </a:t>
            </a:r>
            <a:endParaRPr lang="en-US" b="1" dirty="0" smtClean="0"/>
          </a:p>
          <a:p>
            <a:pPr lvl="0"/>
            <a:r>
              <a:rPr lang="en-US" b="1" dirty="0" smtClean="0"/>
              <a:t>embargoes </a:t>
            </a:r>
            <a:r>
              <a:rPr lang="en-US" b="1" dirty="0" smtClean="0"/>
              <a:t>have been </a:t>
            </a:r>
            <a:r>
              <a:rPr lang="en-US" b="1" dirty="0" smtClean="0"/>
              <a:t>imposed</a:t>
            </a:r>
          </a:p>
          <a:p>
            <a:pPr lvl="0">
              <a:buNone/>
            </a:pPr>
            <a:r>
              <a:rPr lang="en-US" b="1" dirty="0" smtClean="0"/>
              <a:t> </a:t>
            </a:r>
            <a:r>
              <a:rPr lang="en-US" b="1" dirty="0" smtClean="0"/>
              <a:t>on trade with certain </a:t>
            </a:r>
            <a:r>
              <a:rPr lang="en-US" b="1" dirty="0" smtClean="0"/>
              <a:t>countries</a:t>
            </a:r>
          </a:p>
          <a:p>
            <a:pPr lvl="0">
              <a:buNone/>
            </a:pPr>
            <a:r>
              <a:rPr lang="en-US" b="1" dirty="0" smtClean="0"/>
              <a:t> </a:t>
            </a:r>
            <a:r>
              <a:rPr lang="en-US" b="1" dirty="0" smtClean="0"/>
              <a:t>deemed to be adversaries of </a:t>
            </a:r>
            <a:endParaRPr lang="en-US" b="1" dirty="0" smtClean="0"/>
          </a:p>
          <a:p>
            <a:pPr lvl="0">
              <a:buNone/>
            </a:pPr>
            <a:r>
              <a:rPr lang="en-US" b="1" dirty="0" smtClean="0"/>
              <a:t>United </a:t>
            </a:r>
            <a:r>
              <a:rPr lang="en-US" b="1" dirty="0" smtClean="0"/>
              <a:t>States- has </a:t>
            </a:r>
            <a:r>
              <a:rPr lang="en-US" b="1" dirty="0" smtClean="0"/>
              <a:t>affected</a:t>
            </a:r>
          </a:p>
          <a:p>
            <a:pPr lvl="0">
              <a:buNone/>
            </a:pPr>
            <a:r>
              <a:rPr lang="en-US" b="1" dirty="0" smtClean="0"/>
              <a:t>domestic </a:t>
            </a:r>
            <a:r>
              <a:rPr lang="en-US" b="1" dirty="0" smtClean="0"/>
              <a:t>producers, </a:t>
            </a:r>
            <a:endParaRPr lang="en-US" b="1" dirty="0" smtClean="0"/>
          </a:p>
          <a:p>
            <a:pPr lvl="0"/>
            <a:r>
              <a:rPr lang="en-US" b="1" dirty="0" smtClean="0"/>
              <a:t>expansion </a:t>
            </a:r>
            <a:r>
              <a:rPr lang="en-US" b="1" dirty="0" smtClean="0"/>
              <a:t>of FBI and CIA, </a:t>
            </a:r>
            <a:endParaRPr lang="en-US" b="1" dirty="0" smtClean="0"/>
          </a:p>
          <a:p>
            <a:pPr lvl="0"/>
            <a:r>
              <a:rPr lang="en-US" b="1" dirty="0" smtClean="0"/>
              <a:t>certain </a:t>
            </a:r>
            <a:r>
              <a:rPr lang="en-US" b="1" dirty="0" smtClean="0"/>
              <a:t>countries off limits to </a:t>
            </a:r>
            <a:endParaRPr lang="en-US" b="1" dirty="0" smtClean="0"/>
          </a:p>
          <a:p>
            <a:pPr lvl="0">
              <a:buNone/>
            </a:pPr>
            <a:r>
              <a:rPr lang="en-US" b="1" dirty="0" smtClean="0"/>
              <a:t>U.S</a:t>
            </a:r>
            <a:r>
              <a:rPr lang="en-US" b="1" dirty="0" smtClean="0"/>
              <a:t>. </a:t>
            </a:r>
            <a:r>
              <a:rPr lang="en-US" b="1" dirty="0" smtClean="0"/>
              <a:t>citizens</a:t>
            </a:r>
          </a:p>
          <a:p>
            <a:pPr lvl="0"/>
            <a:r>
              <a:rPr lang="en-US" b="1" dirty="0" smtClean="0"/>
              <a:t> </a:t>
            </a:r>
            <a:r>
              <a:rPr lang="en-US" b="1" dirty="0" smtClean="0"/>
              <a:t>increase in </a:t>
            </a:r>
            <a:endParaRPr lang="en-US" b="1" dirty="0" smtClean="0"/>
          </a:p>
          <a:p>
            <a:pPr lvl="0">
              <a:buNone/>
            </a:pPr>
            <a:r>
              <a:rPr lang="en-US" b="1" dirty="0" smtClean="0"/>
              <a:t>border patrol</a:t>
            </a: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Domestic and Foreign Policies</a:t>
            </a:r>
            <a:br>
              <a:rPr lang="en-US" dirty="0" smtClean="0"/>
            </a:br>
            <a:r>
              <a:rPr lang="en-US" dirty="0" smtClean="0"/>
              <a:t> affect each other!</a:t>
            </a:r>
            <a:endParaRPr lang="en-US" dirty="0"/>
          </a:p>
        </p:txBody>
      </p:sp>
      <p:pic>
        <p:nvPicPr>
          <p:cNvPr id="6" name="Picture 5" descr="visit-cuba.jpg"/>
          <p:cNvPicPr>
            <a:picLocks noChangeAspect="1"/>
          </p:cNvPicPr>
          <p:nvPr/>
        </p:nvPicPr>
        <p:blipFill>
          <a:blip r:embed="rId2" cstate="print"/>
          <a:stretch>
            <a:fillRect/>
          </a:stretch>
        </p:blipFill>
        <p:spPr>
          <a:xfrm>
            <a:off x="5954268" y="2438400"/>
            <a:ext cx="2894457" cy="405765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Domestic protests and disturbances may influence foreign policy (antiwar demonstrations during the Vietnam War may have persuaded some politicians to bring an end to the conflict)</a:t>
            </a:r>
            <a:endParaRPr lang="en-US" dirty="0"/>
          </a:p>
        </p:txBody>
      </p:sp>
      <p:sp>
        <p:nvSpPr>
          <p:cNvPr id="3" name="Title 2"/>
          <p:cNvSpPr>
            <a:spLocks noGrp="1"/>
          </p:cNvSpPr>
          <p:nvPr>
            <p:ph type="title"/>
          </p:nvPr>
        </p:nvSpPr>
        <p:spPr/>
        <p:txBody>
          <a:bodyPr>
            <a:normAutofit fontScale="90000"/>
          </a:bodyPr>
          <a:lstStyle/>
          <a:p>
            <a:pPr algn="ctr"/>
            <a:r>
              <a:rPr lang="en-US" dirty="0" smtClean="0"/>
              <a:t>Domestic and Foreign Policies</a:t>
            </a:r>
            <a:br>
              <a:rPr lang="en-US" dirty="0" smtClean="0"/>
            </a:br>
            <a:r>
              <a:rPr lang="en-US" dirty="0" smtClean="0"/>
              <a:t> affect each other!</a:t>
            </a:r>
            <a:endParaRPr lang="en-US" dirty="0"/>
          </a:p>
        </p:txBody>
      </p:sp>
      <p:pic>
        <p:nvPicPr>
          <p:cNvPr id="4" name="Picture 3" descr="kent state.jpg"/>
          <p:cNvPicPr>
            <a:picLocks noChangeAspect="1"/>
          </p:cNvPicPr>
          <p:nvPr/>
        </p:nvPicPr>
        <p:blipFill>
          <a:blip r:embed="rId2" cstate="print"/>
          <a:stretch>
            <a:fillRect/>
          </a:stretch>
        </p:blipFill>
        <p:spPr>
          <a:xfrm>
            <a:off x="762000" y="3321460"/>
            <a:ext cx="3804585" cy="3022190"/>
          </a:xfrm>
          <a:prstGeom prst="rect">
            <a:avLst/>
          </a:prstGeom>
        </p:spPr>
      </p:pic>
      <p:pic>
        <p:nvPicPr>
          <p:cNvPr id="5" name="Picture 4" descr="Student_Vietnam_War_protesters.jpg"/>
          <p:cNvPicPr>
            <a:picLocks noChangeAspect="1"/>
          </p:cNvPicPr>
          <p:nvPr/>
        </p:nvPicPr>
        <p:blipFill>
          <a:blip r:embed="rId3" cstate="print"/>
          <a:stretch>
            <a:fillRect/>
          </a:stretch>
        </p:blipFill>
        <p:spPr>
          <a:xfrm>
            <a:off x="4876800" y="3276600"/>
            <a:ext cx="3411220" cy="30099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Wingdings" pitchFamily="2" charset="2"/>
              <a:buNone/>
            </a:pPr>
            <a:r>
              <a:rPr lang="en-US" b="1" dirty="0" smtClean="0"/>
              <a:t>Domestic policy</a:t>
            </a:r>
            <a:r>
              <a:rPr lang="en-US" dirty="0" smtClean="0"/>
              <a:t>:</a:t>
            </a:r>
          </a:p>
          <a:p>
            <a:r>
              <a:rPr lang="en-US" dirty="0" smtClean="0"/>
              <a:t>decisions, laws, and programs made by the government which are directly related to issues </a:t>
            </a:r>
            <a:r>
              <a:rPr lang="en-US" b="1" dirty="0" smtClean="0"/>
              <a:t>inside</a:t>
            </a:r>
            <a:r>
              <a:rPr lang="en-US" dirty="0" smtClean="0"/>
              <a:t> the United States</a:t>
            </a:r>
            <a:r>
              <a:rPr lang="en-US" u="sng" dirty="0" smtClean="0"/>
              <a:t>.</a:t>
            </a:r>
            <a:r>
              <a:rPr lang="en-US" dirty="0" smtClean="0"/>
              <a:t> Sometimes domestic and foreign policies influence each other</a:t>
            </a:r>
            <a:r>
              <a:rPr lang="en-US" dirty="0" smtClean="0"/>
              <a:t>.</a:t>
            </a:r>
          </a:p>
          <a:p>
            <a:endParaRPr lang="en-US" dirty="0" smtClean="0"/>
          </a:p>
          <a:p>
            <a:endParaRPr lang="en-US" dirty="0" smtClean="0"/>
          </a:p>
          <a:p>
            <a:r>
              <a:rPr lang="en-US" sz="2500" dirty="0" smtClean="0"/>
              <a:t>Major areas of domestic policy include: </a:t>
            </a:r>
          </a:p>
          <a:p>
            <a:pPr lvl="1"/>
            <a:r>
              <a:rPr lang="en-US" sz="2100" dirty="0" smtClean="0"/>
              <a:t>tax policy, social security and welfare programs, environmental laws, and regulations on businesses and their practices. </a:t>
            </a:r>
          </a:p>
          <a:p>
            <a:endParaRPr lang="en-US" dirty="0"/>
          </a:p>
        </p:txBody>
      </p:sp>
      <p:sp>
        <p:nvSpPr>
          <p:cNvPr id="3" name="Title 2"/>
          <p:cNvSpPr>
            <a:spLocks noGrp="1"/>
          </p:cNvSpPr>
          <p:nvPr>
            <p:ph type="title"/>
          </p:nvPr>
        </p:nvSpPr>
        <p:spPr>
          <a:xfrm>
            <a:off x="457200" y="457200"/>
            <a:ext cx="8229600" cy="1219200"/>
          </a:xfrm>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Domestic </a:t>
            </a:r>
            <a:r>
              <a:rPr lang="en-US" b="1" dirty="0" smtClean="0"/>
              <a:t>policy</a:t>
            </a:r>
            <a:r>
              <a:rPr lang="en-US" dirty="0" smtClean="0"/>
              <a:t>:</a:t>
            </a:r>
            <a:br>
              <a:rPr lang="en-US" dirty="0" smtClean="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Dependence on foreign oil (may affect our foreign policy with Middle Eastern countries).</a:t>
            </a:r>
            <a:endParaRPr lang="en-US" dirty="0" smtClean="0"/>
          </a:p>
          <a:p>
            <a:pPr>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Domestic and Foreign Policies</a:t>
            </a:r>
            <a:br>
              <a:rPr lang="en-US" dirty="0" smtClean="0"/>
            </a:br>
            <a:r>
              <a:rPr lang="en-US" dirty="0" smtClean="0"/>
              <a:t> affect each other!</a:t>
            </a:r>
            <a:endParaRPr lang="en-US" dirty="0"/>
          </a:p>
        </p:txBody>
      </p:sp>
      <p:pic>
        <p:nvPicPr>
          <p:cNvPr id="4" name="Picture 3" descr="us oil.jpg"/>
          <p:cNvPicPr>
            <a:picLocks noChangeAspect="1"/>
          </p:cNvPicPr>
          <p:nvPr/>
        </p:nvPicPr>
        <p:blipFill>
          <a:blip r:embed="rId2" cstate="print"/>
          <a:stretch>
            <a:fillRect/>
          </a:stretch>
        </p:blipFill>
        <p:spPr>
          <a:xfrm>
            <a:off x="2286000" y="2667000"/>
            <a:ext cx="4791075" cy="355282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Think of 3 more examples with your partner- look at your lists if you need help with ideas! You do not have to use just US examples- but they could be from other countries if you want!</a:t>
            </a:r>
            <a:endParaRPr lang="en-US" sz="3600" dirty="0"/>
          </a:p>
        </p:txBody>
      </p:sp>
      <p:sp>
        <p:nvSpPr>
          <p:cNvPr id="3" name="Title 2"/>
          <p:cNvSpPr>
            <a:spLocks noGrp="1"/>
          </p:cNvSpPr>
          <p:nvPr>
            <p:ph type="title"/>
          </p:nvPr>
        </p:nvSpPr>
        <p:spPr/>
        <p:txBody>
          <a:bodyPr>
            <a:normAutofit fontScale="90000"/>
          </a:bodyPr>
          <a:lstStyle/>
          <a:p>
            <a:pPr algn="ctr"/>
            <a:r>
              <a:rPr lang="en-US" dirty="0" smtClean="0"/>
              <a:t>Domestic and Foreign Policies </a:t>
            </a:r>
            <a:br>
              <a:rPr lang="en-US" dirty="0" smtClean="0"/>
            </a:br>
            <a:r>
              <a:rPr lang="en-US" dirty="0" smtClean="0"/>
              <a:t>Affect Each Other!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dirty="0" smtClean="0"/>
              <a:t>Federal Budget</a:t>
            </a:r>
          </a:p>
          <a:p>
            <a:pPr>
              <a:lnSpc>
                <a:spcPct val="90000"/>
              </a:lnSpc>
            </a:pPr>
            <a:r>
              <a:rPr lang="en-US" dirty="0" smtClean="0"/>
              <a:t>Constitutional Rights</a:t>
            </a:r>
          </a:p>
          <a:p>
            <a:pPr>
              <a:lnSpc>
                <a:spcPct val="90000"/>
              </a:lnSpc>
            </a:pPr>
            <a:r>
              <a:rPr lang="en-US" dirty="0" smtClean="0"/>
              <a:t>Crime and Drugs</a:t>
            </a:r>
          </a:p>
          <a:p>
            <a:pPr>
              <a:lnSpc>
                <a:spcPct val="90000"/>
              </a:lnSpc>
            </a:pPr>
            <a:r>
              <a:rPr lang="en-US" dirty="0" smtClean="0"/>
              <a:t>The Economy</a:t>
            </a:r>
          </a:p>
          <a:p>
            <a:pPr>
              <a:lnSpc>
                <a:spcPct val="90000"/>
              </a:lnSpc>
            </a:pPr>
            <a:r>
              <a:rPr lang="en-US" dirty="0" smtClean="0"/>
              <a:t>Education</a:t>
            </a:r>
          </a:p>
          <a:p>
            <a:pPr>
              <a:lnSpc>
                <a:spcPct val="90000"/>
              </a:lnSpc>
            </a:pPr>
            <a:r>
              <a:rPr lang="en-US" dirty="0" smtClean="0"/>
              <a:t>Health Care</a:t>
            </a:r>
          </a:p>
          <a:p>
            <a:pPr>
              <a:lnSpc>
                <a:spcPct val="90000"/>
              </a:lnSpc>
            </a:pPr>
            <a:r>
              <a:rPr lang="en-US" dirty="0" smtClean="0"/>
              <a:t>Immigration</a:t>
            </a:r>
          </a:p>
          <a:p>
            <a:pPr>
              <a:lnSpc>
                <a:spcPct val="90000"/>
              </a:lnSpc>
            </a:pPr>
            <a:r>
              <a:rPr lang="en-US" dirty="0" smtClean="0"/>
              <a:t>Poverty</a:t>
            </a:r>
          </a:p>
          <a:p>
            <a:pPr>
              <a:lnSpc>
                <a:spcPct val="90000"/>
              </a:lnSpc>
            </a:pPr>
            <a:r>
              <a:rPr lang="en-US" dirty="0" smtClean="0"/>
              <a:t>Minorities</a:t>
            </a:r>
          </a:p>
          <a:p>
            <a:endParaRPr lang="en-US" dirty="0"/>
          </a:p>
        </p:txBody>
      </p:sp>
      <p:sp>
        <p:nvSpPr>
          <p:cNvPr id="3" name="Title 2"/>
          <p:cNvSpPr>
            <a:spLocks noGrp="1"/>
          </p:cNvSpPr>
          <p:nvPr>
            <p:ph type="title"/>
          </p:nvPr>
        </p:nvSpPr>
        <p:spPr/>
        <p:txBody>
          <a:bodyPr/>
          <a:lstStyle/>
          <a:p>
            <a:pPr algn="ctr"/>
            <a:r>
              <a:rPr lang="en-US" dirty="0" smtClean="0"/>
              <a:t>Domestic Policy Issues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sz="3200" b="1" dirty="0" smtClean="0"/>
              <a:t>Foreign policy</a:t>
            </a:r>
            <a:r>
              <a:rPr lang="en-US" sz="3200" dirty="0" smtClean="0"/>
              <a:t>:</a:t>
            </a:r>
            <a:endParaRPr lang="en-US" sz="3200" u="sng" dirty="0" smtClean="0"/>
          </a:p>
          <a:p>
            <a:pPr>
              <a:lnSpc>
                <a:spcPct val="90000"/>
              </a:lnSpc>
            </a:pPr>
            <a:endParaRPr lang="en-US" sz="2500" u="sng" dirty="0" smtClean="0"/>
          </a:p>
          <a:p>
            <a:pPr>
              <a:lnSpc>
                <a:spcPct val="90000"/>
              </a:lnSpc>
            </a:pPr>
            <a:r>
              <a:rPr lang="en-US" sz="2500" dirty="0" smtClean="0"/>
              <a:t>Policies of the federal government directed to matters </a:t>
            </a:r>
            <a:r>
              <a:rPr lang="en-US" sz="2500" b="1" dirty="0" smtClean="0"/>
              <a:t>beyond</a:t>
            </a:r>
            <a:r>
              <a:rPr lang="en-US" sz="2500" dirty="0" smtClean="0"/>
              <a:t> (outside) US borders, especially relations with other countries.</a:t>
            </a:r>
            <a:br>
              <a:rPr lang="en-US" sz="2500" dirty="0" smtClean="0"/>
            </a:br>
            <a:r>
              <a:rPr lang="en-US" sz="2500" dirty="0" smtClean="0"/>
              <a:t/>
            </a:r>
            <a:br>
              <a:rPr lang="en-US" sz="2500" dirty="0" smtClean="0"/>
            </a:br>
            <a:endParaRPr lang="en-US" sz="2500" dirty="0" smtClean="0"/>
          </a:p>
          <a:p>
            <a:pPr>
              <a:lnSpc>
                <a:spcPct val="90000"/>
              </a:lnSpc>
            </a:pPr>
            <a:r>
              <a:rPr lang="en-US" sz="2500" dirty="0" smtClean="0"/>
              <a:t>International objectives pursued by a country in dealings with other countries, </a:t>
            </a:r>
          </a:p>
          <a:p>
            <a:pPr lvl="1">
              <a:lnSpc>
                <a:spcPct val="90000"/>
              </a:lnSpc>
            </a:pPr>
            <a:r>
              <a:rPr lang="en-US" sz="2100" dirty="0" smtClean="0"/>
              <a:t>The methods to achieve the objectives</a:t>
            </a:r>
            <a:r>
              <a:rPr lang="en-US" sz="2100" b="1" dirty="0" smtClean="0"/>
              <a:t>, in order to advance national interests.</a:t>
            </a:r>
            <a:endParaRPr lang="en-US" b="1" dirty="0"/>
          </a:p>
        </p:txBody>
      </p:sp>
      <p:sp>
        <p:nvSpPr>
          <p:cNvPr id="3" name="Title 2"/>
          <p:cNvSpPr>
            <a:spLocks noGrp="1"/>
          </p:cNvSpPr>
          <p:nvPr>
            <p:ph type="title"/>
          </p:nvPr>
        </p:nvSpPr>
        <p:spPr/>
        <p:txBody>
          <a:bodyPr/>
          <a:lstStyle/>
          <a:p>
            <a:pPr algn="ctr"/>
            <a:r>
              <a:rPr lang="en-US" dirty="0" smtClean="0"/>
              <a:t>Foreign Policy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Defense</a:t>
            </a:r>
          </a:p>
          <a:p>
            <a:r>
              <a:rPr lang="en-US" dirty="0" smtClean="0"/>
              <a:t>Democracy and Human Rights</a:t>
            </a:r>
          </a:p>
          <a:p>
            <a:r>
              <a:rPr lang="en-US" dirty="0" smtClean="0"/>
              <a:t>Foreign Aid</a:t>
            </a:r>
          </a:p>
          <a:p>
            <a:r>
              <a:rPr lang="en-US" dirty="0" smtClean="0"/>
              <a:t>The Global Environment</a:t>
            </a:r>
          </a:p>
          <a:p>
            <a:r>
              <a:rPr lang="en-US" dirty="0" smtClean="0"/>
              <a:t>International Trade</a:t>
            </a:r>
          </a:p>
          <a:p>
            <a:r>
              <a:rPr lang="en-US" dirty="0" smtClean="0"/>
              <a:t>Weapons Proliferation</a:t>
            </a:r>
          </a:p>
          <a:p>
            <a:r>
              <a:rPr lang="en-US" dirty="0" smtClean="0"/>
              <a:t>Activities in Regions of the World</a:t>
            </a:r>
          </a:p>
          <a:p>
            <a:endParaRPr lang="en-US" dirty="0"/>
          </a:p>
        </p:txBody>
      </p:sp>
      <p:sp>
        <p:nvSpPr>
          <p:cNvPr id="3" name="Title 2"/>
          <p:cNvSpPr>
            <a:spLocks noGrp="1"/>
          </p:cNvSpPr>
          <p:nvPr>
            <p:ph type="title"/>
          </p:nvPr>
        </p:nvSpPr>
        <p:spPr/>
        <p:txBody>
          <a:bodyPr/>
          <a:lstStyle/>
          <a:p>
            <a:pPr algn="ctr"/>
            <a:r>
              <a:rPr lang="en-US" dirty="0" smtClean="0"/>
              <a:t>Foreign Policy Issues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National Security</a:t>
            </a:r>
          </a:p>
          <a:p>
            <a:r>
              <a:rPr lang="en-US" dirty="0" smtClean="0"/>
              <a:t>World Peace</a:t>
            </a:r>
          </a:p>
          <a:p>
            <a:r>
              <a:rPr lang="en-US" dirty="0" smtClean="0"/>
              <a:t>Self- government (democracy)</a:t>
            </a:r>
          </a:p>
          <a:p>
            <a:r>
              <a:rPr lang="en-US" dirty="0" smtClean="0"/>
              <a:t>Free and Open Trade</a:t>
            </a:r>
          </a:p>
          <a:p>
            <a:r>
              <a:rPr lang="en-US" dirty="0" smtClean="0"/>
              <a:t>Concern for Humanity</a:t>
            </a:r>
          </a:p>
          <a:p>
            <a:endParaRPr lang="en-US" dirty="0"/>
          </a:p>
        </p:txBody>
      </p:sp>
      <p:sp>
        <p:nvSpPr>
          <p:cNvPr id="3" name="Title 2"/>
          <p:cNvSpPr>
            <a:spLocks noGrp="1"/>
          </p:cNvSpPr>
          <p:nvPr>
            <p:ph type="title"/>
          </p:nvPr>
        </p:nvSpPr>
        <p:spPr/>
        <p:txBody>
          <a:bodyPr/>
          <a:lstStyle/>
          <a:p>
            <a:r>
              <a:rPr lang="en-US" dirty="0" smtClean="0"/>
              <a:t>Goals of Foreign Policy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pPr>
            <a:r>
              <a:rPr lang="en-US" dirty="0" smtClean="0"/>
              <a:t>To remain free and independent</a:t>
            </a:r>
          </a:p>
          <a:p>
            <a:pPr>
              <a:lnSpc>
                <a:spcPct val="90000"/>
              </a:lnSpc>
            </a:pPr>
            <a:r>
              <a:rPr lang="en-US" dirty="0" smtClean="0"/>
              <a:t>To be secure from unwanted foreign influence</a:t>
            </a:r>
          </a:p>
          <a:p>
            <a:pPr>
              <a:lnSpc>
                <a:spcPct val="90000"/>
              </a:lnSpc>
            </a:pPr>
            <a:r>
              <a:rPr lang="en-US" dirty="0" smtClean="0"/>
              <a:t>Includes the use of ambassadors and treaties</a:t>
            </a:r>
          </a:p>
          <a:p>
            <a:pPr>
              <a:lnSpc>
                <a:spcPct val="90000"/>
              </a:lnSpc>
            </a:pPr>
            <a:r>
              <a:rPr lang="en-US" dirty="0" smtClean="0"/>
              <a:t>Military</a:t>
            </a:r>
          </a:p>
          <a:p>
            <a:pPr>
              <a:lnSpc>
                <a:spcPct val="90000"/>
              </a:lnSpc>
            </a:pPr>
            <a:r>
              <a:rPr lang="en-US" dirty="0" smtClean="0"/>
              <a:t>CIA </a:t>
            </a:r>
          </a:p>
          <a:p>
            <a:pPr lvl="1">
              <a:lnSpc>
                <a:spcPct val="90000"/>
              </a:lnSpc>
            </a:pPr>
            <a:r>
              <a:rPr lang="en-US" dirty="0" smtClean="0"/>
              <a:t>Central Intelligence Agency</a:t>
            </a:r>
          </a:p>
          <a:p>
            <a:pPr>
              <a:lnSpc>
                <a:spcPct val="90000"/>
              </a:lnSpc>
            </a:pPr>
            <a:r>
              <a:rPr lang="en-US" dirty="0" smtClean="0"/>
              <a:t>FBI</a:t>
            </a:r>
          </a:p>
          <a:p>
            <a:pPr lvl="1">
              <a:lnSpc>
                <a:spcPct val="90000"/>
              </a:lnSpc>
            </a:pPr>
            <a:r>
              <a:rPr lang="en-US" dirty="0" smtClean="0"/>
              <a:t>Federal Bureau of </a:t>
            </a:r>
            <a:r>
              <a:rPr lang="en-US" dirty="0" smtClean="0"/>
              <a:t/>
            </a:r>
            <a:br>
              <a:rPr lang="en-US" dirty="0" smtClean="0"/>
            </a:br>
            <a:r>
              <a:rPr lang="en-US" dirty="0" smtClean="0"/>
              <a:t>Investigations</a:t>
            </a:r>
            <a:endParaRPr lang="en-US" dirty="0" smtClean="0"/>
          </a:p>
          <a:p>
            <a:endParaRPr lang="en-US" dirty="0"/>
          </a:p>
        </p:txBody>
      </p:sp>
      <p:sp>
        <p:nvSpPr>
          <p:cNvPr id="3" name="Title 2"/>
          <p:cNvSpPr>
            <a:spLocks noGrp="1"/>
          </p:cNvSpPr>
          <p:nvPr>
            <p:ph type="title"/>
          </p:nvPr>
        </p:nvSpPr>
        <p:spPr/>
        <p:txBody>
          <a:bodyPr/>
          <a:lstStyle/>
          <a:p>
            <a:r>
              <a:rPr lang="en-US" dirty="0" smtClean="0"/>
              <a:t>Goal 1: National Security</a:t>
            </a:r>
            <a:endParaRPr lang="en-US" dirty="0"/>
          </a:p>
        </p:txBody>
      </p:sp>
      <p:pic>
        <p:nvPicPr>
          <p:cNvPr id="4" name="Picture 3" descr="CIA.jpg"/>
          <p:cNvPicPr>
            <a:picLocks noChangeAspect="1"/>
          </p:cNvPicPr>
          <p:nvPr/>
        </p:nvPicPr>
        <p:blipFill>
          <a:blip r:embed="rId2" cstate="print"/>
          <a:stretch>
            <a:fillRect/>
          </a:stretch>
        </p:blipFill>
        <p:spPr>
          <a:xfrm>
            <a:off x="5410200" y="3200400"/>
            <a:ext cx="2857500" cy="31527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Promote peace and prevent conflicts</a:t>
            </a:r>
          </a:p>
          <a:p>
            <a:r>
              <a:rPr lang="en-US" dirty="0" smtClean="0"/>
              <a:t>Cooperation with governments of foreign nations</a:t>
            </a:r>
          </a:p>
          <a:p>
            <a:r>
              <a:rPr lang="en-US" dirty="0" smtClean="0"/>
              <a:t>Help save lives, money, and resources in foreign nations</a:t>
            </a:r>
          </a:p>
          <a:p>
            <a:r>
              <a:rPr lang="en-US" dirty="0" smtClean="0"/>
              <a:t>Give aid to foreign nations</a:t>
            </a:r>
          </a:p>
          <a:p>
            <a:r>
              <a:rPr lang="en-US" dirty="0" smtClean="0"/>
              <a:t>Membership in The United </a:t>
            </a:r>
            <a:r>
              <a:rPr lang="en-US" dirty="0" smtClean="0"/>
              <a:t/>
            </a:r>
            <a:br>
              <a:rPr lang="en-US" dirty="0" smtClean="0"/>
            </a:br>
            <a:r>
              <a:rPr lang="en-US" dirty="0" smtClean="0"/>
              <a:t>Nations</a:t>
            </a:r>
            <a:endParaRPr lang="en-US" dirty="0" smtClean="0"/>
          </a:p>
          <a:p>
            <a:endParaRPr lang="en-US" dirty="0"/>
          </a:p>
        </p:txBody>
      </p:sp>
      <p:sp>
        <p:nvSpPr>
          <p:cNvPr id="3" name="Title 2"/>
          <p:cNvSpPr>
            <a:spLocks noGrp="1"/>
          </p:cNvSpPr>
          <p:nvPr>
            <p:ph type="title"/>
          </p:nvPr>
        </p:nvSpPr>
        <p:spPr/>
        <p:txBody>
          <a:bodyPr/>
          <a:lstStyle/>
          <a:p>
            <a:r>
              <a:rPr lang="en-US" dirty="0" smtClean="0"/>
              <a:t>Goal 2: World Peace</a:t>
            </a:r>
            <a:endParaRPr lang="en-US" dirty="0"/>
          </a:p>
        </p:txBody>
      </p:sp>
      <p:pic>
        <p:nvPicPr>
          <p:cNvPr id="4" name="Picture 3" descr="UN.jpg"/>
          <p:cNvPicPr>
            <a:picLocks noChangeAspect="1"/>
          </p:cNvPicPr>
          <p:nvPr/>
        </p:nvPicPr>
        <p:blipFill>
          <a:blip r:embed="rId2" cstate="print"/>
          <a:stretch>
            <a:fillRect/>
          </a:stretch>
        </p:blipFill>
        <p:spPr>
          <a:xfrm>
            <a:off x="5410200" y="3429000"/>
            <a:ext cx="2844800" cy="2844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Encourage the growth of democracy in other nations and regions </a:t>
            </a:r>
          </a:p>
          <a:p>
            <a:pPr lvl="1"/>
            <a:r>
              <a:rPr lang="en-US" dirty="0" smtClean="0"/>
              <a:t>Fair elections, choices, individual freedoms</a:t>
            </a:r>
          </a:p>
          <a:p>
            <a:r>
              <a:rPr lang="en-US" u="sng" dirty="0" smtClean="0"/>
              <a:t>Immigration</a:t>
            </a:r>
          </a:p>
          <a:p>
            <a:pPr lvl="1"/>
            <a:r>
              <a:rPr lang="en-US" dirty="0" smtClean="0"/>
              <a:t>Defined: To enter and settle in a country or region to which one is not native</a:t>
            </a:r>
            <a:br>
              <a:rPr lang="en-US" dirty="0" smtClean="0"/>
            </a:br>
            <a:endParaRPr lang="en-US" dirty="0" smtClean="0"/>
          </a:p>
          <a:p>
            <a:r>
              <a:rPr lang="en-US" u="sng" dirty="0" smtClean="0"/>
              <a:t>Emigration</a:t>
            </a:r>
          </a:p>
          <a:p>
            <a:pPr lvl="1"/>
            <a:r>
              <a:rPr lang="en-US" dirty="0" smtClean="0"/>
              <a:t>Defined: Migration from a place </a:t>
            </a:r>
          </a:p>
          <a:p>
            <a:pPr lvl="1">
              <a:buFont typeface="Wingdings" pitchFamily="2" charset="2"/>
              <a:buNone/>
            </a:pPr>
            <a:r>
              <a:rPr lang="en-US" dirty="0" smtClean="0"/>
              <a:t>  </a:t>
            </a:r>
          </a:p>
          <a:p>
            <a:endParaRPr lang="en-US" dirty="0"/>
          </a:p>
        </p:txBody>
      </p:sp>
      <p:sp>
        <p:nvSpPr>
          <p:cNvPr id="3" name="Title 2"/>
          <p:cNvSpPr>
            <a:spLocks noGrp="1"/>
          </p:cNvSpPr>
          <p:nvPr>
            <p:ph type="title"/>
          </p:nvPr>
        </p:nvSpPr>
        <p:spPr/>
        <p:txBody>
          <a:bodyPr/>
          <a:lstStyle/>
          <a:p>
            <a:r>
              <a:rPr lang="en-US" dirty="0" smtClean="0"/>
              <a:t>Goal 3: Self Government/Democracy</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79</TotalTime>
  <Words>675</Words>
  <Application>Microsoft Office PowerPoint</Application>
  <PresentationFormat>On-screen Show (4:3)</PresentationFormat>
  <Paragraphs>120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Paper</vt:lpstr>
      <vt:lpstr>Foreign and Domestic Policy</vt:lpstr>
      <vt:lpstr>  Domestic policy: </vt:lpstr>
      <vt:lpstr>Domestic Policy Issues</vt:lpstr>
      <vt:lpstr>Foreign Policy</vt:lpstr>
      <vt:lpstr>Foreign Policy Issues</vt:lpstr>
      <vt:lpstr>Goals of Foreign Policy</vt:lpstr>
      <vt:lpstr>Goal 1: National Security</vt:lpstr>
      <vt:lpstr>Goal 2: World Peace</vt:lpstr>
      <vt:lpstr>Goal 3: Self Government/Democracy</vt:lpstr>
      <vt:lpstr>Goal 4: Free Trade</vt:lpstr>
      <vt:lpstr>Free Trade Example: NAFTA</vt:lpstr>
      <vt:lpstr>Goal 5: Humanitarian</vt:lpstr>
      <vt:lpstr>5 Goals of Foreign Policy</vt:lpstr>
      <vt:lpstr>Categories of Foreign Policy</vt:lpstr>
      <vt:lpstr>Responses in Foreign Policy Events</vt:lpstr>
      <vt:lpstr>Domestic and Foreign Policies  affect each other!</vt:lpstr>
      <vt:lpstr>Domestic and Foreign Policies  affect each other!</vt:lpstr>
      <vt:lpstr>Domestic and Foreign Policies  affect each other!</vt:lpstr>
      <vt:lpstr>Domestic and Foreign Policies  affect each other!</vt:lpstr>
      <vt:lpstr>Domestic and Foreign Policies  affect each other!</vt:lpstr>
      <vt:lpstr>Domestic and Foreign Policies  Affect Each Other!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and Domestic Policy</dc:title>
  <dc:creator>Natalie</dc:creator>
  <cp:lastModifiedBy>Natalie</cp:lastModifiedBy>
  <cp:revision>8</cp:revision>
  <dcterms:created xsi:type="dcterms:W3CDTF">2012-05-29T19:56:25Z</dcterms:created>
  <dcterms:modified xsi:type="dcterms:W3CDTF">2012-05-29T21:15:54Z</dcterms:modified>
</cp:coreProperties>
</file>