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75" r:id="rId5"/>
    <p:sldId id="274" r:id="rId6"/>
    <p:sldId id="276" r:id="rId7"/>
    <p:sldId id="277" r:id="rId8"/>
    <p:sldId id="259" r:id="rId9"/>
    <p:sldId id="273" r:id="rId10"/>
    <p:sldId id="260" r:id="rId11"/>
    <p:sldId id="261" r:id="rId12"/>
    <p:sldId id="262" r:id="rId13"/>
    <p:sldId id="263" r:id="rId14"/>
    <p:sldId id="278" r:id="rId15"/>
    <p:sldId id="265" r:id="rId16"/>
    <p:sldId id="279" r:id="rId17"/>
    <p:sldId id="266" r:id="rId18"/>
    <p:sldId id="267" r:id="rId19"/>
    <p:sldId id="280" r:id="rId20"/>
    <p:sldId id="269"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ACCE251-2202-4C0B-A444-3CC9A91362E4}" type="datetimeFigureOut">
              <a:rPr lang="en-US" smtClean="0"/>
              <a:pPr/>
              <a:t>2/1/2012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666B86A-BA03-4F0B-9D57-BFDC858C33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CCE251-2202-4C0B-A444-3CC9A91362E4}"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6B86A-BA03-4F0B-9D57-BFDC858C33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CCE251-2202-4C0B-A444-3CC9A91362E4}"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6B86A-BA03-4F0B-9D57-BFDC858C33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CCE251-2202-4C0B-A444-3CC9A91362E4}"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6B86A-BA03-4F0B-9D57-BFDC858C33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CCE251-2202-4C0B-A444-3CC9A91362E4}"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6B86A-BA03-4F0B-9D57-BFDC858C33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CCE251-2202-4C0B-A444-3CC9A91362E4}"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6B86A-BA03-4F0B-9D57-BFDC858C33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ACCE251-2202-4C0B-A444-3CC9A91362E4}" type="datetimeFigureOut">
              <a:rPr lang="en-US" smtClean="0"/>
              <a:pPr/>
              <a:t>2/1/2012</a:t>
            </a:fld>
            <a:endParaRPr lang="en-US"/>
          </a:p>
        </p:txBody>
      </p:sp>
      <p:sp>
        <p:nvSpPr>
          <p:cNvPr id="27" name="Slide Number Placeholder 26"/>
          <p:cNvSpPr>
            <a:spLocks noGrp="1"/>
          </p:cNvSpPr>
          <p:nvPr>
            <p:ph type="sldNum" sz="quarter" idx="11"/>
          </p:nvPr>
        </p:nvSpPr>
        <p:spPr/>
        <p:txBody>
          <a:bodyPr rtlCol="0"/>
          <a:lstStyle/>
          <a:p>
            <a:fld id="{7666B86A-BA03-4F0B-9D57-BFDC858C3343}"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ACCE251-2202-4C0B-A444-3CC9A91362E4}" type="datetimeFigureOut">
              <a:rPr lang="en-US" smtClean="0"/>
              <a:pPr/>
              <a:t>2/1/2012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666B86A-BA03-4F0B-9D57-BFDC858C33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CE251-2202-4C0B-A444-3CC9A91362E4}" type="datetimeFigureOut">
              <a:rPr lang="en-US" smtClean="0"/>
              <a:pPr/>
              <a:t>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6B86A-BA03-4F0B-9D57-BFDC858C33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CCE251-2202-4C0B-A444-3CC9A91362E4}"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6B86A-BA03-4F0B-9D57-BFDC858C33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CCE251-2202-4C0B-A444-3CC9A91362E4}"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6B86A-BA03-4F0B-9D57-BFDC858C33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ACCE251-2202-4C0B-A444-3CC9A91362E4}" type="datetimeFigureOut">
              <a:rPr lang="en-US" smtClean="0"/>
              <a:pPr/>
              <a:t>2/1/2012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666B86A-BA03-4F0B-9D57-BFDC858C33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zY5Hq2B4rM&amp;feature=related"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pPr>
              <a:buNone/>
            </a:pPr>
            <a:r>
              <a:rPr lang="en-US" dirty="0" smtClean="0"/>
              <a:t>Write down and answer the following questions in your notebook:</a:t>
            </a:r>
            <a:r>
              <a:rPr lang="en-US" dirty="0" smtClean="0"/>
              <a:t/>
            </a:r>
            <a:br>
              <a:rPr lang="en-US" dirty="0" smtClean="0"/>
            </a:br>
            <a:endParaRPr lang="en-US" dirty="0" smtClean="0"/>
          </a:p>
          <a:p>
            <a:r>
              <a:rPr lang="en-US" dirty="0" smtClean="0"/>
              <a:t>Which crop greatly increased the need for slave labor in the American South</a:t>
            </a:r>
            <a:r>
              <a:rPr lang="en-US" dirty="0" smtClean="0"/>
              <a:t>?</a:t>
            </a:r>
            <a:br>
              <a:rPr lang="en-US" dirty="0" smtClean="0"/>
            </a:br>
            <a:endParaRPr lang="en-US" dirty="0" smtClean="0"/>
          </a:p>
          <a:p>
            <a:r>
              <a:rPr lang="en-US" dirty="0" smtClean="0"/>
              <a:t>What kinds of laws did states create in order to </a:t>
            </a:r>
            <a:r>
              <a:rPr lang="en-US" dirty="0" smtClean="0"/>
              <a:t>enforce/maintain the system of </a:t>
            </a:r>
            <a:r>
              <a:rPr lang="en-US" dirty="0" smtClean="0"/>
              <a:t>slavery?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Slavery in the Constitution</a:t>
            </a:r>
            <a:endParaRPr lang="en-US" dirty="0"/>
          </a:p>
        </p:txBody>
      </p:sp>
      <p:sp>
        <p:nvSpPr>
          <p:cNvPr id="3" name="Content Placeholder 2"/>
          <p:cNvSpPr>
            <a:spLocks noGrp="1"/>
          </p:cNvSpPr>
          <p:nvPr>
            <p:ph idx="1"/>
          </p:nvPr>
        </p:nvSpPr>
        <p:spPr/>
        <p:txBody>
          <a:bodyPr/>
          <a:lstStyle/>
          <a:p>
            <a:r>
              <a:rPr lang="en-US" dirty="0" smtClean="0"/>
              <a:t>You tell me: What was the 3/5ths Compromise</a:t>
            </a:r>
            <a:r>
              <a:rPr lang="en-US" dirty="0" smtClean="0"/>
              <a:t>?</a:t>
            </a:r>
            <a:br>
              <a:rPr lang="en-US" dirty="0" smtClean="0"/>
            </a:br>
            <a:endParaRPr lang="en-US" dirty="0" smtClean="0"/>
          </a:p>
          <a:p>
            <a:r>
              <a:rPr lang="en-US" dirty="0" smtClean="0"/>
              <a:t>Your answer from yesterday- why didn’t the founding fathers end slavery when they were drafting the constitution?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Northern and Southern Views on Slavery</a:t>
            </a:r>
            <a:endParaRPr lang="en-US" dirty="0"/>
          </a:p>
        </p:txBody>
      </p:sp>
      <p:sp>
        <p:nvSpPr>
          <p:cNvPr id="3" name="Content Placeholder 2"/>
          <p:cNvSpPr>
            <a:spLocks noGrp="1"/>
          </p:cNvSpPr>
          <p:nvPr>
            <p:ph idx="1"/>
          </p:nvPr>
        </p:nvSpPr>
        <p:spPr/>
        <p:txBody>
          <a:bodyPr>
            <a:normAutofit fontScale="92500"/>
          </a:bodyPr>
          <a:lstStyle/>
          <a:p>
            <a:r>
              <a:rPr lang="en-US" dirty="0" smtClean="0"/>
              <a:t>By 1800 there were about 50,000 slaves in the North- compared to 1 million in the South</a:t>
            </a:r>
          </a:p>
          <a:p>
            <a:r>
              <a:rPr lang="en-US" dirty="0" smtClean="0"/>
              <a:t>Most white northerners still viewed African Americans as inferior, and the laws still severely limited the rights of free African Americans in the North.</a:t>
            </a:r>
          </a:p>
          <a:p>
            <a:r>
              <a:rPr lang="en-US" dirty="0" smtClean="0"/>
              <a:t>Not all northerners wanted to end slavery, but a small minority did- they were called </a:t>
            </a:r>
            <a:r>
              <a:rPr lang="en-US" b="1" dirty="0" smtClean="0"/>
              <a:t>abolitionists</a:t>
            </a:r>
            <a:r>
              <a:rPr lang="en-US" dirty="0" smtClean="0"/>
              <a:t>. Northern bankers, merchants, and some workers generally opposed ending slavery.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Compromises to save the Union?</a:t>
            </a:r>
            <a:endParaRPr lang="en-US" dirty="0"/>
          </a:p>
        </p:txBody>
      </p:sp>
      <p:sp>
        <p:nvSpPr>
          <p:cNvPr id="3" name="Content Placeholder 2"/>
          <p:cNvSpPr>
            <a:spLocks noGrp="1"/>
          </p:cNvSpPr>
          <p:nvPr>
            <p:ph idx="1"/>
          </p:nvPr>
        </p:nvSpPr>
        <p:spPr/>
        <p:txBody>
          <a:bodyPr/>
          <a:lstStyle/>
          <a:p>
            <a:r>
              <a:rPr lang="en-US" dirty="0" smtClean="0"/>
              <a:t>Missouri compromise 1820 </a:t>
            </a:r>
          </a:p>
          <a:p>
            <a:r>
              <a:rPr lang="en-US" dirty="0" smtClean="0"/>
              <a:t>Compromise of 1850</a:t>
            </a:r>
          </a:p>
          <a:p>
            <a:r>
              <a:rPr lang="en-US" dirty="0" smtClean="0"/>
              <a:t>Fugitive Slave Act</a:t>
            </a:r>
          </a:p>
          <a:p>
            <a:r>
              <a:rPr lang="en-US" dirty="0" smtClean="0"/>
              <a:t>Kansas-Nebraska Act 1854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Missouri Compromise 1820</a:t>
            </a:r>
            <a:endParaRPr lang="en-US" dirty="0"/>
          </a:p>
        </p:txBody>
      </p:sp>
      <p:sp>
        <p:nvSpPr>
          <p:cNvPr id="3" name="Content Placeholder 2"/>
          <p:cNvSpPr>
            <a:spLocks noGrp="1"/>
          </p:cNvSpPr>
          <p:nvPr>
            <p:ph idx="1"/>
          </p:nvPr>
        </p:nvSpPr>
        <p:spPr/>
        <p:txBody>
          <a:bodyPr/>
          <a:lstStyle/>
          <a:p>
            <a:r>
              <a:rPr lang="en-US" dirty="0" smtClean="0"/>
              <a:t>Slavery prohibited in the Louisiana territory north of the 36 60’ line, except in Missouri</a:t>
            </a:r>
          </a:p>
          <a:p>
            <a:r>
              <a:rPr lang="en-US" dirty="0" smtClean="0"/>
              <a:t>Maine enters the union as a free state</a:t>
            </a:r>
          </a:p>
          <a:p>
            <a:r>
              <a:rPr lang="en-US" dirty="0" smtClean="0"/>
              <a:t>Missouri enters the union as a slave state</a:t>
            </a:r>
          </a:p>
          <a:p>
            <a:r>
              <a:rPr lang="en-US" b="1" dirty="0" smtClean="0"/>
              <a:t>Significance: </a:t>
            </a:r>
            <a:r>
              <a:rPr lang="en-US" dirty="0" smtClean="0"/>
              <a:t>the compromise preserved the balance of free and slave states in the Senate. However, it marked the beginning of the sectional conflict that would lead to civil war.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066800"/>
          </a:xfrm>
        </p:spPr>
        <p:txBody>
          <a:bodyPr/>
          <a:lstStyle/>
          <a:p>
            <a:pPr algn="ctr"/>
            <a:r>
              <a:rPr lang="en-US" dirty="0" smtClean="0"/>
              <a:t>Missouri Compromise</a:t>
            </a:r>
            <a:endParaRPr lang="en-US" dirty="0"/>
          </a:p>
        </p:txBody>
      </p:sp>
      <p:pic>
        <p:nvPicPr>
          <p:cNvPr id="4" name="Content Placeholder 3" descr="missouri compromise.gif"/>
          <p:cNvPicPr>
            <a:picLocks noGrp="1" noChangeAspect="1"/>
          </p:cNvPicPr>
          <p:nvPr>
            <p:ph idx="1"/>
          </p:nvPr>
        </p:nvPicPr>
        <p:blipFill>
          <a:blip r:embed="rId2" cstate="print"/>
          <a:stretch>
            <a:fillRect/>
          </a:stretch>
        </p:blipFill>
        <p:spPr>
          <a:xfrm>
            <a:off x="786233" y="1981200"/>
            <a:ext cx="7214767" cy="4631881"/>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of 1850</a:t>
            </a:r>
            <a:endParaRPr lang="en-US" dirty="0"/>
          </a:p>
        </p:txBody>
      </p:sp>
      <p:sp>
        <p:nvSpPr>
          <p:cNvPr id="3" name="Content Placeholder 2"/>
          <p:cNvSpPr>
            <a:spLocks noGrp="1"/>
          </p:cNvSpPr>
          <p:nvPr>
            <p:ph idx="1"/>
          </p:nvPr>
        </p:nvSpPr>
        <p:spPr/>
        <p:txBody>
          <a:bodyPr/>
          <a:lstStyle/>
          <a:p>
            <a:r>
              <a:rPr lang="en-US" dirty="0" smtClean="0"/>
              <a:t>California enters as a free state</a:t>
            </a:r>
          </a:p>
          <a:p>
            <a:r>
              <a:rPr lang="en-US" dirty="0" smtClean="0"/>
              <a:t>Slavery issue to be decided by popular sovereignty in Utah and New Mexico territories</a:t>
            </a:r>
          </a:p>
          <a:p>
            <a:r>
              <a:rPr lang="en-US" dirty="0" smtClean="0"/>
              <a:t>New, stricter Fugitive Slave Act</a:t>
            </a:r>
          </a:p>
          <a:p>
            <a:r>
              <a:rPr lang="en-US" dirty="0" smtClean="0"/>
              <a:t>Slave trade but not slavery is ended in Washington DC</a:t>
            </a:r>
          </a:p>
          <a:p>
            <a:r>
              <a:rPr lang="en-US" b="1" dirty="0" smtClean="0"/>
              <a:t>Significance: </a:t>
            </a:r>
            <a:r>
              <a:rPr lang="en-US" dirty="0" smtClean="0"/>
              <a:t>This compromise was not a good solution to the sectional conflict because it pushed many people to more radical positions.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mpromise of 1850.jpg"/>
          <p:cNvPicPr>
            <a:picLocks noGrp="1" noChangeAspect="1"/>
          </p:cNvPicPr>
          <p:nvPr>
            <p:ph idx="1"/>
          </p:nvPr>
        </p:nvPicPr>
        <p:blipFill>
          <a:blip r:embed="rId2" cstate="print"/>
          <a:stretch>
            <a:fillRect/>
          </a:stretch>
        </p:blipFill>
        <p:spPr>
          <a:xfrm>
            <a:off x="609600" y="1066800"/>
            <a:ext cx="7739063" cy="4953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Fugitive Slave Act</a:t>
            </a:r>
            <a:endParaRPr lang="en-US" dirty="0"/>
          </a:p>
        </p:txBody>
      </p:sp>
      <p:sp>
        <p:nvSpPr>
          <p:cNvPr id="3" name="Content Placeholder 2"/>
          <p:cNvSpPr>
            <a:spLocks noGrp="1"/>
          </p:cNvSpPr>
          <p:nvPr>
            <p:ph idx="1"/>
          </p:nvPr>
        </p:nvSpPr>
        <p:spPr/>
        <p:txBody>
          <a:bodyPr/>
          <a:lstStyle/>
          <a:p>
            <a:r>
              <a:rPr lang="en-US" dirty="0" smtClean="0"/>
              <a:t>The law that required all citizens to aid in catching runaway slaves.</a:t>
            </a:r>
          </a:p>
          <a:p>
            <a:r>
              <a:rPr lang="en-US" dirty="0" smtClean="0"/>
              <a:t>If you helped a fugitive slave you could be fined or imprisoned</a:t>
            </a:r>
            <a:r>
              <a:rPr lang="en-US" dirty="0" smtClean="0"/>
              <a:t>.</a:t>
            </a:r>
          </a:p>
          <a:p>
            <a:endParaRPr lang="en-US" dirty="0" smtClean="0"/>
          </a:p>
          <a:p>
            <a:r>
              <a:rPr lang="en-US" dirty="0" smtClean="0"/>
              <a:t>Review:</a:t>
            </a:r>
            <a:br>
              <a:rPr lang="en-US" dirty="0" smtClean="0"/>
            </a:br>
            <a:r>
              <a:rPr lang="en-US" dirty="0" smtClean="0"/>
              <a:t>http://www.youtube.com/watch?v=wZaFJM-CMbs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Kansas-Nebraska Act 1854</a:t>
            </a:r>
            <a:endParaRPr lang="en-US" dirty="0"/>
          </a:p>
        </p:txBody>
      </p:sp>
      <p:sp>
        <p:nvSpPr>
          <p:cNvPr id="3" name="Content Placeholder 2"/>
          <p:cNvSpPr>
            <a:spLocks noGrp="1"/>
          </p:cNvSpPr>
          <p:nvPr>
            <p:ph idx="1"/>
          </p:nvPr>
        </p:nvSpPr>
        <p:spPr/>
        <p:txBody>
          <a:bodyPr>
            <a:normAutofit lnSpcReduction="10000"/>
          </a:bodyPr>
          <a:lstStyle/>
          <a:p>
            <a:r>
              <a:rPr lang="en-US" dirty="0" smtClean="0"/>
              <a:t>Created potential for slavery in Kansas and Nebraska territories by allowing for popular sovereignty</a:t>
            </a:r>
          </a:p>
          <a:p>
            <a:r>
              <a:rPr lang="en-US" dirty="0" smtClean="0"/>
              <a:t>Caused violence between pro and anti slavery groups as they fought for control- “Bleeding Kansas”</a:t>
            </a:r>
          </a:p>
          <a:p>
            <a:r>
              <a:rPr lang="en-US" b="1" dirty="0" smtClean="0"/>
              <a:t>Significance: </a:t>
            </a:r>
            <a:r>
              <a:rPr lang="en-US" dirty="0" smtClean="0"/>
              <a:t>This overturned the Missouri Compromise. Although it was meant to unite the nation, it caused further division and led to the creation of the Republican Party.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ansas nebraska poster.jpg"/>
          <p:cNvPicPr>
            <a:picLocks noGrp="1" noChangeAspect="1"/>
          </p:cNvPicPr>
          <p:nvPr>
            <p:ph idx="1"/>
          </p:nvPr>
        </p:nvPicPr>
        <p:blipFill>
          <a:blip r:embed="rId2" cstate="print"/>
          <a:stretch>
            <a:fillRect/>
          </a:stretch>
        </p:blipFill>
        <p:spPr>
          <a:xfrm>
            <a:off x="2133600" y="762000"/>
            <a:ext cx="4745934" cy="557371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Slavery and Inequality in the US</a:t>
            </a:r>
            <a:endParaRPr lang="en-US" dirty="0"/>
          </a:p>
        </p:txBody>
      </p:sp>
      <p:sp>
        <p:nvSpPr>
          <p:cNvPr id="3" name="Subtitle 2"/>
          <p:cNvSpPr>
            <a:spLocks noGrp="1"/>
          </p:cNvSpPr>
          <p:nvPr>
            <p:ph type="subTitle" idx="1"/>
          </p:nvPr>
        </p:nvSpPr>
        <p:spPr/>
        <p:txBody>
          <a:bodyPr/>
          <a:lstStyle/>
          <a:p>
            <a:r>
              <a:rPr lang="en-US" dirty="0" smtClean="0"/>
              <a:t>Unit notes, get out your notebook!</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and Revolt</a:t>
            </a:r>
            <a:endParaRPr lang="en-US" dirty="0"/>
          </a:p>
        </p:txBody>
      </p:sp>
      <p:sp>
        <p:nvSpPr>
          <p:cNvPr id="3" name="Content Placeholder 2"/>
          <p:cNvSpPr>
            <a:spLocks noGrp="1"/>
          </p:cNvSpPr>
          <p:nvPr>
            <p:ph idx="1"/>
          </p:nvPr>
        </p:nvSpPr>
        <p:spPr/>
        <p:txBody>
          <a:bodyPr/>
          <a:lstStyle/>
          <a:p>
            <a:r>
              <a:rPr lang="en-US" dirty="0" smtClean="0"/>
              <a:t>Abolitionists, slaves, and freed African Americans resisted in many different ways.</a:t>
            </a:r>
          </a:p>
          <a:p>
            <a:r>
              <a:rPr lang="en-US" b="1" dirty="0" smtClean="0"/>
              <a:t>Passive Resistance </a:t>
            </a:r>
            <a:r>
              <a:rPr lang="en-US" dirty="0" smtClean="0"/>
              <a:t>was a method used by slaves to resist their servitude..</a:t>
            </a:r>
            <a:br>
              <a:rPr lang="en-US" dirty="0" smtClean="0"/>
            </a:br>
            <a:r>
              <a:rPr lang="en-US" dirty="0" smtClean="0"/>
              <a:t>How might slaves passively resist?</a:t>
            </a:r>
          </a:p>
          <a:p>
            <a:r>
              <a:rPr lang="en-US" b="1" dirty="0" smtClean="0"/>
              <a:t>Active Resistance </a:t>
            </a:r>
            <a:r>
              <a:rPr lang="en-US" dirty="0" smtClean="0"/>
              <a:t>was another method also used- this is the more classic violent revolt, or abolitionists campaigning for their cause, giving speeches, writing for newspapers…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Turner’s Rebellion </a:t>
            </a:r>
            <a:endParaRPr lang="en-US" dirty="0"/>
          </a:p>
        </p:txBody>
      </p:sp>
      <p:pic>
        <p:nvPicPr>
          <p:cNvPr id="4" name="Content Placeholder 3" descr="confessions of nat turner.jpg"/>
          <p:cNvPicPr>
            <a:picLocks noGrp="1" noChangeAspect="1"/>
          </p:cNvPicPr>
          <p:nvPr>
            <p:ph idx="1"/>
          </p:nvPr>
        </p:nvPicPr>
        <p:blipFill>
          <a:blip r:embed="rId2" cstate="print"/>
          <a:stretch>
            <a:fillRect/>
          </a:stretch>
        </p:blipFill>
        <p:spPr>
          <a:xfrm>
            <a:off x="5867400" y="1524000"/>
            <a:ext cx="2850580" cy="4324350"/>
          </a:xfrm>
        </p:spPr>
      </p:pic>
      <p:sp>
        <p:nvSpPr>
          <p:cNvPr id="5" name="TextBox 4"/>
          <p:cNvSpPr txBox="1"/>
          <p:nvPr/>
        </p:nvSpPr>
        <p:spPr>
          <a:xfrm>
            <a:off x="457200" y="2286000"/>
            <a:ext cx="5334000" cy="3416320"/>
          </a:xfrm>
          <a:prstGeom prst="rect">
            <a:avLst/>
          </a:prstGeom>
          <a:noFill/>
        </p:spPr>
        <p:txBody>
          <a:bodyPr wrap="square" rtlCol="0">
            <a:spAutoFit/>
          </a:bodyPr>
          <a:lstStyle/>
          <a:p>
            <a:r>
              <a:rPr lang="en-US" sz="2400" dirty="0" smtClean="0"/>
              <a:t>I have a short reading on Nat Turner’s Rebellion</a:t>
            </a:r>
          </a:p>
          <a:p>
            <a:r>
              <a:rPr lang="en-US" sz="2400" dirty="0" smtClean="0"/>
              <a:t>You can either read it by yourself or with a partner- </a:t>
            </a:r>
          </a:p>
          <a:p>
            <a:r>
              <a:rPr lang="en-US" sz="2400" dirty="0" smtClean="0"/>
              <a:t>But please read it and answer the following question:</a:t>
            </a:r>
          </a:p>
          <a:p>
            <a:endParaRPr lang="en-US" sz="2400" dirty="0" smtClean="0"/>
          </a:p>
          <a:p>
            <a:r>
              <a:rPr lang="en-US" sz="2400" dirty="0" smtClean="0"/>
              <a:t>Was Nat Turner’s Rebellion successful? Why or why not?</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lstStyle/>
          <a:p>
            <a:r>
              <a:rPr lang="en-US" dirty="0" smtClean="0"/>
              <a:t>Triangular Trade</a:t>
            </a:r>
            <a:endParaRPr lang="en-US" dirty="0"/>
          </a:p>
        </p:txBody>
      </p:sp>
      <p:pic>
        <p:nvPicPr>
          <p:cNvPr id="4" name="Content Placeholder 3" descr="triangle Trade.png"/>
          <p:cNvPicPr>
            <a:picLocks noGrp="1" noChangeAspect="1"/>
          </p:cNvPicPr>
          <p:nvPr>
            <p:ph idx="1"/>
          </p:nvPr>
        </p:nvPicPr>
        <p:blipFill>
          <a:blip r:embed="rId2" cstate="print"/>
          <a:stretch>
            <a:fillRect/>
          </a:stretch>
        </p:blipFill>
        <p:spPr>
          <a:xfrm>
            <a:off x="2438400" y="1600200"/>
            <a:ext cx="6137787" cy="4324350"/>
          </a:xfrm>
        </p:spPr>
      </p:pic>
      <p:sp>
        <p:nvSpPr>
          <p:cNvPr id="5" name="TextBox 4"/>
          <p:cNvSpPr txBox="1"/>
          <p:nvPr/>
        </p:nvSpPr>
        <p:spPr>
          <a:xfrm>
            <a:off x="228600" y="6211669"/>
            <a:ext cx="7315200" cy="646331"/>
          </a:xfrm>
          <a:prstGeom prst="rect">
            <a:avLst/>
          </a:prstGeom>
          <a:noFill/>
        </p:spPr>
        <p:txBody>
          <a:bodyPr wrap="square" rtlCol="0">
            <a:spAutoFit/>
          </a:bodyPr>
          <a:lstStyle/>
          <a:p>
            <a:r>
              <a:rPr lang="en-US" u="sng" dirty="0" smtClean="0">
                <a:hlinkClick r:id="rId3"/>
              </a:rPr>
              <a:t>http://</a:t>
            </a:r>
            <a:r>
              <a:rPr lang="en-US" u="sng" dirty="0" smtClean="0">
                <a:hlinkClick r:id="rId3"/>
              </a:rPr>
              <a:t>www.youtube.com/watch?v=zY5Hq2B4rM&amp;feature=related</a:t>
            </a:r>
            <a:endParaRPr lang="en-US" u="sng" dirty="0" smtClean="0"/>
          </a:p>
          <a:p>
            <a:endParaRPr lang="en-US" dirty="0"/>
          </a:p>
        </p:txBody>
      </p:sp>
      <p:sp>
        <p:nvSpPr>
          <p:cNvPr id="6" name="Rectangle 5"/>
          <p:cNvSpPr/>
          <p:nvPr/>
        </p:nvSpPr>
        <p:spPr>
          <a:xfrm>
            <a:off x="4267200" y="838200"/>
            <a:ext cx="4572000" cy="646331"/>
          </a:xfrm>
          <a:prstGeom prst="rect">
            <a:avLst/>
          </a:prstGeom>
        </p:spPr>
        <p:txBody>
          <a:bodyPr>
            <a:spAutoFit/>
          </a:bodyPr>
          <a:lstStyle/>
          <a:p>
            <a:r>
              <a:rPr lang="en-US" dirty="0" smtClean="0"/>
              <a:t>http://www.youtube.com/watch?v=jd4rRp48wcg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Essential Questions</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smtClean="0"/>
              <a:t>What is the history and context of slavery in the United States and </a:t>
            </a:r>
            <a:r>
              <a:rPr lang="en-US" dirty="0" smtClean="0"/>
              <a:t>around the </a:t>
            </a:r>
            <a:r>
              <a:rPr lang="en-US" dirty="0" smtClean="0"/>
              <a:t>world? </a:t>
            </a:r>
            <a:r>
              <a:rPr lang="en-US" dirty="0" smtClean="0"/>
              <a:t/>
            </a:r>
            <a:br>
              <a:rPr lang="en-US" dirty="0" smtClean="0"/>
            </a:br>
            <a:endParaRPr lang="en-US" dirty="0" smtClean="0"/>
          </a:p>
          <a:p>
            <a:r>
              <a:rPr lang="en-US" dirty="0" smtClean="0"/>
              <a:t>-What was life like for slaves? What were forms of resistance and who </a:t>
            </a:r>
            <a:r>
              <a:rPr lang="en-US" dirty="0" smtClean="0"/>
              <a:t>was involved?</a:t>
            </a:r>
            <a:br>
              <a:rPr lang="en-US" dirty="0" smtClean="0"/>
            </a:br>
            <a:endParaRPr lang="en-US" dirty="0" smtClean="0"/>
          </a:p>
          <a:p>
            <a:r>
              <a:rPr lang="en-US" dirty="0" smtClean="0"/>
              <a:t>-Does slavery affect us (either positively or negatively) or is it </a:t>
            </a:r>
            <a:r>
              <a:rPr lang="en-US" dirty="0" smtClean="0"/>
              <a:t>still present </a:t>
            </a:r>
            <a:r>
              <a:rPr lang="en-US" dirty="0" smtClean="0"/>
              <a:t>in any form today?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about Slavery</a:t>
            </a:r>
            <a:endParaRPr lang="en-US" dirty="0"/>
          </a:p>
        </p:txBody>
      </p:sp>
      <p:sp>
        <p:nvSpPr>
          <p:cNvPr id="3" name="Content Placeholder 2"/>
          <p:cNvSpPr>
            <a:spLocks noGrp="1"/>
          </p:cNvSpPr>
          <p:nvPr>
            <p:ph idx="1"/>
          </p:nvPr>
        </p:nvSpPr>
        <p:spPr/>
        <p:txBody>
          <a:bodyPr/>
          <a:lstStyle/>
          <a:p>
            <a:r>
              <a:rPr lang="en-US" dirty="0" smtClean="0"/>
              <a:t>http://www.youtube.com/watch?v=hY6AxEkVF_8&amp;feature=BFa&amp;list=ULjd4rRp48wcg&amp;lf=mfu_in_order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Slavery Timeline</a:t>
            </a:r>
            <a:endParaRPr lang="en-US" dirty="0"/>
          </a:p>
        </p:txBody>
      </p:sp>
      <p:sp>
        <p:nvSpPr>
          <p:cNvPr id="3" name="Content Placeholder 2"/>
          <p:cNvSpPr>
            <a:spLocks noGrp="1"/>
          </p:cNvSpPr>
          <p:nvPr>
            <p:ph idx="1"/>
          </p:nvPr>
        </p:nvSpPr>
        <p:spPr/>
        <p:txBody>
          <a:bodyPr>
            <a:normAutofit/>
          </a:bodyPr>
          <a:lstStyle/>
          <a:p>
            <a:r>
              <a:rPr lang="en-US" b="1" dirty="0" smtClean="0"/>
              <a:t>1502</a:t>
            </a:r>
            <a:r>
              <a:rPr lang="en-US" dirty="0" smtClean="0"/>
              <a:t> First reported African slaves in the New </a:t>
            </a:r>
            <a:r>
              <a:rPr lang="en-US" dirty="0" smtClean="0"/>
              <a:t>World</a:t>
            </a:r>
          </a:p>
          <a:p>
            <a:r>
              <a:rPr lang="en-US" b="1" dirty="0" smtClean="0"/>
              <a:t>1803 </a:t>
            </a:r>
            <a:r>
              <a:rPr lang="en-US" dirty="0" smtClean="0"/>
              <a:t>Denmark is first to ban the slave trade.</a:t>
            </a:r>
            <a:endParaRPr lang="en-US" dirty="0" smtClean="0"/>
          </a:p>
          <a:p>
            <a:r>
              <a:rPr lang="en-US" b="1" dirty="0" smtClean="0"/>
              <a:t>1807 </a:t>
            </a:r>
            <a:r>
              <a:rPr lang="en-US" dirty="0" smtClean="0"/>
              <a:t>The United States passes legislation banning slave trade that will take effect the following year</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continued</a:t>
            </a:r>
            <a:endParaRPr lang="en-US" dirty="0"/>
          </a:p>
        </p:txBody>
      </p:sp>
      <p:sp>
        <p:nvSpPr>
          <p:cNvPr id="3" name="Content Placeholder 2"/>
          <p:cNvSpPr>
            <a:spLocks noGrp="1"/>
          </p:cNvSpPr>
          <p:nvPr>
            <p:ph idx="1"/>
          </p:nvPr>
        </p:nvSpPr>
        <p:spPr/>
        <p:txBody>
          <a:bodyPr/>
          <a:lstStyle/>
          <a:p>
            <a:r>
              <a:rPr lang="en-US" b="1" dirty="0" smtClean="0"/>
              <a:t>1860s</a:t>
            </a:r>
            <a:r>
              <a:rPr lang="en-US" dirty="0" smtClean="0"/>
              <a:t> </a:t>
            </a:r>
            <a:r>
              <a:rPr lang="en-US" dirty="0" smtClean="0"/>
              <a:t>The Atlantic slave trade was abolished over a 30-year period ending with Portugal’s 1836 ban on slave trading. But legal abolition did not end the still profitable trade. It continued illegally well into the 19th century. As long as there remained a market for slaves in the Americas, mostly in Brazil and Cuba, the trade would continue until the 1860s.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a slave labor based economy in the South</a:t>
            </a:r>
            <a:endParaRPr lang="en-US" dirty="0"/>
          </a:p>
        </p:txBody>
      </p:sp>
      <p:sp>
        <p:nvSpPr>
          <p:cNvPr id="3" name="Content Placeholder 2"/>
          <p:cNvSpPr>
            <a:spLocks noGrp="1"/>
          </p:cNvSpPr>
          <p:nvPr>
            <p:ph idx="1"/>
          </p:nvPr>
        </p:nvSpPr>
        <p:spPr/>
        <p:txBody>
          <a:bodyPr>
            <a:normAutofit fontScale="92500"/>
          </a:bodyPr>
          <a:lstStyle/>
          <a:p>
            <a:r>
              <a:rPr lang="en-US" dirty="0" smtClean="0"/>
              <a:t>Cotton </a:t>
            </a:r>
            <a:r>
              <a:rPr lang="en-US" dirty="0" smtClean="0"/>
              <a:t>was a cash crop that required a lot of </a:t>
            </a:r>
            <a:r>
              <a:rPr lang="en-US" dirty="0" smtClean="0"/>
              <a:t>labor, and was very profitable, especially after the invention of the cotto</a:t>
            </a:r>
            <a:r>
              <a:rPr lang="en-US" dirty="0" smtClean="0"/>
              <a:t>n gin</a:t>
            </a:r>
            <a:r>
              <a:rPr lang="en-US" dirty="0" smtClean="0"/>
              <a:t>:</a:t>
            </a:r>
          </a:p>
          <a:p>
            <a:pPr>
              <a:buFontTx/>
              <a:buChar char="-"/>
            </a:pPr>
            <a:r>
              <a:rPr lang="en-US" dirty="0" smtClean="0"/>
              <a:t>As cotton production expanded, demand for slaves also rose</a:t>
            </a:r>
          </a:p>
          <a:p>
            <a:pPr>
              <a:buFontTx/>
              <a:buChar char="-"/>
            </a:pPr>
            <a:r>
              <a:rPr lang="en-US" dirty="0" smtClean="0"/>
              <a:t>This also drove planters west to find new land for growing cotton</a:t>
            </a:r>
          </a:p>
          <a:p>
            <a:pPr>
              <a:buNone/>
            </a:pPr>
            <a:r>
              <a:rPr lang="en-US" dirty="0" smtClean="0"/>
              <a:t>The Southern economy was still based on agriculture, and urbanization and industrialization developed more slowly than in the Northern states.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Slave Concentrations in the US</a:t>
            </a:r>
            <a:endParaRPr lang="en-US" dirty="0"/>
          </a:p>
        </p:txBody>
      </p:sp>
      <p:pic>
        <p:nvPicPr>
          <p:cNvPr id="4" name="Content Placeholder 3" descr="slavery concentrations and underground railroad.jpg"/>
          <p:cNvPicPr>
            <a:picLocks noGrp="1" noChangeAspect="1"/>
          </p:cNvPicPr>
          <p:nvPr>
            <p:ph idx="1"/>
          </p:nvPr>
        </p:nvPicPr>
        <p:blipFill>
          <a:blip r:embed="rId2" cstate="print"/>
          <a:stretch>
            <a:fillRect/>
          </a:stretch>
        </p:blipFill>
        <p:spPr>
          <a:xfrm>
            <a:off x="1143000" y="1600200"/>
            <a:ext cx="6832150" cy="4816666"/>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453</TotalTime>
  <Words>671</Words>
  <Application>Microsoft Office PowerPoint</Application>
  <PresentationFormat>On-screen Show (4:3)</PresentationFormat>
  <Paragraphs>70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vt:lpstr>
      <vt:lpstr>Warm up:</vt:lpstr>
      <vt:lpstr>Slavery and Inequality in the US</vt:lpstr>
      <vt:lpstr>Triangular Trade</vt:lpstr>
      <vt:lpstr>Unit Essential Questions</vt:lpstr>
      <vt:lpstr>Learning about Slavery</vt:lpstr>
      <vt:lpstr>Slavery Timeline</vt:lpstr>
      <vt:lpstr>Timeline continued</vt:lpstr>
      <vt:lpstr>Development of a slave labor based economy in the South</vt:lpstr>
      <vt:lpstr>Slave Concentrations in the US</vt:lpstr>
      <vt:lpstr>Slavery in the Constitution</vt:lpstr>
      <vt:lpstr>Northern and Southern Views on Slavery</vt:lpstr>
      <vt:lpstr>Compromises to save the Union?</vt:lpstr>
      <vt:lpstr>The Missouri Compromise 1820</vt:lpstr>
      <vt:lpstr>Missouri Compromise</vt:lpstr>
      <vt:lpstr>Compromise of 1850</vt:lpstr>
      <vt:lpstr>Slide 16</vt:lpstr>
      <vt:lpstr>Fugitive Slave Act</vt:lpstr>
      <vt:lpstr>Kansas-Nebraska Act 1854</vt:lpstr>
      <vt:lpstr>Slide 19</vt:lpstr>
      <vt:lpstr>Resistance and Revolt</vt:lpstr>
      <vt:lpstr>Nat Turner’s Rebellion </vt:lpstr>
    </vt:vector>
  </TitlesOfParts>
  <Company>American School of Kosova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Slavery and Inequality in the US</dc:title>
  <dc:creator>nataliek</dc:creator>
  <cp:lastModifiedBy>Natalie</cp:lastModifiedBy>
  <cp:revision>36</cp:revision>
  <dcterms:created xsi:type="dcterms:W3CDTF">2012-01-31T11:19:34Z</dcterms:created>
  <dcterms:modified xsi:type="dcterms:W3CDTF">2012-02-01T21:58:03Z</dcterms:modified>
</cp:coreProperties>
</file>